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erriweather Black"/>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MerriweatherBlack-bold.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erriweatherBlack-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0385807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0385807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6ba2ad12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6ba2ad12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6ba2ad12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6ba2ad12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6ba2ad12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06ba2ad12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6ba2ad12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6ba2ad12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ba2ad1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ba2ad1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ba2ad12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ba2ad12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6ba2ad12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6ba2ad12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6ba2ad127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6ba2ad127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6ba2ad12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6ba2ad1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6ba2ad12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6ba2ad12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6ba2ad1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6ba2ad1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6ba2ad1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6ba2ad1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6ba2ad12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06ba2ad12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6ba2ad12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6ba2ad12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6ba2ad127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6ba2ad127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06ba2ad12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06ba2ad12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6ba2ad12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6ba2ad1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72e4542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72e4542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72e4542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72e4542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72e4542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72e4542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72e4542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72e4542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03858079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03858079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6ba2ad12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06ba2ad12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72e45420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72e45420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72e45420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072e45420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72e45420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72e45420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72e45420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072e45420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6ba2ad12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6ba2ad12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072e45420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072e45420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06ba2ad12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06ba2ad12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9568ca4d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9568ca4d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a05b198f5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05b198f5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6ba2ad1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6ba2ad1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a05b198f5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a05b198f5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6ba2ad1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6ba2ad1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9568ca4d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9568ca4d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9568ca4d2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9568ca4d2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9568ca4d2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9568ca4d2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6ba2ad1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6ba2ad1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8.png"/><Relationship Id="rId9" Type="http://schemas.openxmlformats.org/officeDocument/2006/relationships/hyperlink" Target="https://github.com/Javgilavi/multitracker_sim_ws" TargetMode="External"/><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 Id="rId11" Type="http://schemas.openxmlformats.org/officeDocument/2006/relationships/image" Target="../media/image8.png"/><Relationship Id="rId10" Type="http://schemas.openxmlformats.org/officeDocument/2006/relationships/image" Target="../media/image27.png"/><Relationship Id="rId9" Type="http://schemas.openxmlformats.org/officeDocument/2006/relationships/image" Target="../media/image29.png"/><Relationship Id="rId5" Type="http://schemas.openxmlformats.org/officeDocument/2006/relationships/image" Target="../media/image5.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s://github.com/Javgilavi/multitracker_sim_ws" TargetMode="External"/><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34.png"/><Relationship Id="rId9"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s://github.com/Javgilavi/multitracker_sim_ws" TargetMode="External"/><Relationship Id="rId7" Type="http://schemas.openxmlformats.org/officeDocument/2006/relationships/image" Target="../media/image8.png"/><Relationship Id="rId8"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5.png"/><Relationship Id="rId7"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github.com/Javgilavi/multitracker_sim_w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2.png"/><Relationship Id="rId7"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3.png"/><Relationship Id="rId7"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42.png"/><Relationship Id="rId7"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png"/><Relationship Id="rId11" Type="http://schemas.openxmlformats.org/officeDocument/2006/relationships/image" Target="../media/image49.png"/><Relationship Id="rId10" Type="http://schemas.openxmlformats.org/officeDocument/2006/relationships/hyperlink" Target="https://github.com/Javgilavi/multitracker_sim_ws" TargetMode="External"/><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2.jpg"/><Relationship Id="rId7"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55.png"/><Relationship Id="rId9"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github.com/Javgilavi/multitracker_sim_ws" TargetMode="External"/><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59.png"/><Relationship Id="rId8"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github.com/Javgilavi/multitracker_sim_ws" TargetMode="External"/><Relationship Id="rId8"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github.com/Javgilavi/multitracker_sim_w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0" y="0"/>
            <a:ext cx="9144000" cy="5143493"/>
            <a:chOff x="0" y="0"/>
            <a:chExt cx="9144000" cy="5143493"/>
          </a:xfrm>
        </p:grpSpPr>
        <p:sp>
          <p:nvSpPr>
            <p:cNvPr id="55" name="Google Shape;55;p1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8" name="Google Shape;58;p1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9" name="Google Shape;59;p13"/>
          <p:cNvSpPr txBox="1"/>
          <p:nvPr/>
        </p:nvSpPr>
        <p:spPr>
          <a:xfrm>
            <a:off x="437700" y="641300"/>
            <a:ext cx="82686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400">
              <a:latin typeface="Merriweather Black"/>
              <a:ea typeface="Merriweather Black"/>
              <a:cs typeface="Merriweather Black"/>
              <a:sym typeface="Merriweather Black"/>
            </a:endParaRPr>
          </a:p>
          <a:p>
            <a:pPr indent="0" lvl="0" marL="0" rtl="0" algn="ctr">
              <a:spcBef>
                <a:spcPts val="0"/>
              </a:spcBef>
              <a:spcAft>
                <a:spcPts val="0"/>
              </a:spcAft>
              <a:buNone/>
            </a:pPr>
            <a:r>
              <a:rPr lang="es" sz="2400">
                <a:latin typeface="Merriweather Black"/>
                <a:ea typeface="Merriweather Black"/>
                <a:cs typeface="Merriweather Black"/>
                <a:sym typeface="Merriweather Black"/>
              </a:rPr>
              <a:t>Multi-sensor Multi-object Tracking System</a:t>
            </a:r>
            <a:endParaRPr sz="2400">
              <a:latin typeface="Merriweather Black"/>
              <a:ea typeface="Merriweather Black"/>
              <a:cs typeface="Merriweather Black"/>
              <a:sym typeface="Merriweather Black"/>
            </a:endParaRPr>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b="1" lang="es" sz="2400"/>
              <a:t>DRONEDAYS 2024 </a:t>
            </a:r>
            <a:endParaRPr b="1" sz="2400"/>
          </a:p>
        </p:txBody>
      </p:sp>
      <p:sp>
        <p:nvSpPr>
          <p:cNvPr id="60" name="Google Shape;60;p13"/>
          <p:cNvSpPr txBox="1"/>
          <p:nvPr/>
        </p:nvSpPr>
        <p:spPr>
          <a:xfrm>
            <a:off x="2454475" y="3424675"/>
            <a:ext cx="43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s"/>
              <a:t>Zagreb, 10.10.2024.</a:t>
            </a:r>
            <a:endParaRPr/>
          </a:p>
          <a:p>
            <a:pPr indent="0" lvl="0" marL="0" rtl="0" algn="ctr">
              <a:spcBef>
                <a:spcPts val="0"/>
              </a:spcBef>
              <a:spcAft>
                <a:spcPts val="0"/>
              </a:spcAft>
              <a:buNone/>
            </a:pPr>
            <a:r>
              <a:t/>
            </a:r>
            <a:endParaRPr/>
          </a:p>
        </p:txBody>
      </p:sp>
      <p:pic>
        <p:nvPicPr>
          <p:cNvPr id="61" name="Google Shape;61;p13"/>
          <p:cNvPicPr preferRelativeResize="0"/>
          <p:nvPr/>
        </p:nvPicPr>
        <p:blipFill>
          <a:blip r:embed="rId5">
            <a:alphaModFix/>
          </a:blip>
          <a:stretch>
            <a:fillRect/>
          </a:stretch>
        </p:blipFill>
        <p:spPr>
          <a:xfrm>
            <a:off x="7292150" y="4255974"/>
            <a:ext cx="1729000" cy="864500"/>
          </a:xfrm>
          <a:prstGeom prst="rect">
            <a:avLst/>
          </a:prstGeom>
          <a:noFill/>
          <a:ln>
            <a:noFill/>
          </a:ln>
        </p:spPr>
      </p:pic>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63" name="Google Shape;63;p13"/>
          <p:cNvPicPr preferRelativeResize="0"/>
          <p:nvPr/>
        </p:nvPicPr>
        <p:blipFill>
          <a:blip r:embed="rId6">
            <a:alphaModFix/>
          </a:blip>
          <a:stretch>
            <a:fillRect/>
          </a:stretch>
        </p:blipFill>
        <p:spPr>
          <a:xfrm>
            <a:off x="1913824" y="1835875"/>
            <a:ext cx="1476003" cy="393600"/>
          </a:xfrm>
          <a:prstGeom prst="rect">
            <a:avLst/>
          </a:prstGeom>
          <a:noFill/>
          <a:ln>
            <a:noFill/>
          </a:ln>
        </p:spPr>
      </p:pic>
      <p:pic>
        <p:nvPicPr>
          <p:cNvPr id="64" name="Google Shape;64;p13"/>
          <p:cNvPicPr preferRelativeResize="0"/>
          <p:nvPr/>
        </p:nvPicPr>
        <p:blipFill rotWithShape="1">
          <a:blip r:embed="rId7">
            <a:alphaModFix/>
          </a:blip>
          <a:srcRect b="9823" l="0" r="0" t="12270"/>
          <a:stretch/>
        </p:blipFill>
        <p:spPr>
          <a:xfrm>
            <a:off x="5352975" y="1527325"/>
            <a:ext cx="1297325" cy="1010700"/>
          </a:xfrm>
          <a:prstGeom prst="rect">
            <a:avLst/>
          </a:prstGeom>
          <a:noFill/>
          <a:ln>
            <a:noFill/>
          </a:ln>
        </p:spPr>
      </p:pic>
      <p:pic>
        <p:nvPicPr>
          <p:cNvPr id="65" name="Google Shape;65;p13"/>
          <p:cNvPicPr preferRelativeResize="0"/>
          <p:nvPr/>
        </p:nvPicPr>
        <p:blipFill>
          <a:blip r:embed="rId8">
            <a:alphaModFix/>
          </a:blip>
          <a:stretch>
            <a:fillRect/>
          </a:stretch>
        </p:blipFill>
        <p:spPr>
          <a:xfrm>
            <a:off x="76200" y="2961925"/>
            <a:ext cx="2685974" cy="161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pSp>
        <p:nvGrpSpPr>
          <p:cNvPr id="197" name="Google Shape;197;p22"/>
          <p:cNvGrpSpPr/>
          <p:nvPr/>
        </p:nvGrpSpPr>
        <p:grpSpPr>
          <a:xfrm>
            <a:off x="0" y="0"/>
            <a:ext cx="9144000" cy="5143493"/>
            <a:chOff x="0" y="0"/>
            <a:chExt cx="9144000" cy="5143493"/>
          </a:xfrm>
        </p:grpSpPr>
        <p:sp>
          <p:nvSpPr>
            <p:cNvPr id="198" name="Google Shape;198;p2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01" name="Google Shape;201;p2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02" name="Google Shape;20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03" name="Google Shape;203;p2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Transform global to local</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04" name="Google Shape;204;p22"/>
          <p:cNvPicPr preferRelativeResize="0"/>
          <p:nvPr/>
        </p:nvPicPr>
        <p:blipFill>
          <a:blip r:embed="rId5">
            <a:alphaModFix/>
          </a:blip>
          <a:stretch>
            <a:fillRect/>
          </a:stretch>
        </p:blipFill>
        <p:spPr>
          <a:xfrm>
            <a:off x="6918624" y="542325"/>
            <a:ext cx="1686024" cy="449600"/>
          </a:xfrm>
          <a:prstGeom prst="rect">
            <a:avLst/>
          </a:prstGeom>
          <a:noFill/>
          <a:ln>
            <a:noFill/>
          </a:ln>
        </p:spPr>
      </p:pic>
      <p:pic>
        <p:nvPicPr>
          <p:cNvPr id="205" name="Google Shape;205;p22"/>
          <p:cNvPicPr preferRelativeResize="0"/>
          <p:nvPr/>
        </p:nvPicPr>
        <p:blipFill>
          <a:blip r:embed="rId6">
            <a:alphaModFix/>
          </a:blip>
          <a:stretch>
            <a:fillRect/>
          </a:stretch>
        </p:blipFill>
        <p:spPr>
          <a:xfrm>
            <a:off x="1560676" y="1259325"/>
            <a:ext cx="3507850" cy="1768475"/>
          </a:xfrm>
          <a:prstGeom prst="rect">
            <a:avLst/>
          </a:prstGeom>
          <a:noFill/>
          <a:ln>
            <a:noFill/>
          </a:ln>
        </p:spPr>
      </p:pic>
      <p:pic>
        <p:nvPicPr>
          <p:cNvPr id="206" name="Google Shape;206;p22"/>
          <p:cNvPicPr preferRelativeResize="0"/>
          <p:nvPr/>
        </p:nvPicPr>
        <p:blipFill>
          <a:blip r:embed="rId7">
            <a:alphaModFix/>
          </a:blip>
          <a:stretch>
            <a:fillRect/>
          </a:stretch>
        </p:blipFill>
        <p:spPr>
          <a:xfrm>
            <a:off x="818375" y="3804313"/>
            <a:ext cx="2877425" cy="775150"/>
          </a:xfrm>
          <a:prstGeom prst="rect">
            <a:avLst/>
          </a:prstGeom>
          <a:noFill/>
          <a:ln>
            <a:noFill/>
          </a:ln>
        </p:spPr>
      </p:pic>
      <p:pic>
        <p:nvPicPr>
          <p:cNvPr id="207" name="Google Shape;207;p22"/>
          <p:cNvPicPr preferRelativeResize="0"/>
          <p:nvPr/>
        </p:nvPicPr>
        <p:blipFill rotWithShape="1">
          <a:blip r:embed="rId8">
            <a:alphaModFix/>
          </a:blip>
          <a:srcRect b="0" l="0" r="20286" t="0"/>
          <a:stretch/>
        </p:blipFill>
        <p:spPr>
          <a:xfrm>
            <a:off x="4145862" y="3701500"/>
            <a:ext cx="4219875" cy="980775"/>
          </a:xfrm>
          <a:prstGeom prst="rect">
            <a:avLst/>
          </a:prstGeom>
          <a:noFill/>
          <a:ln>
            <a:noFill/>
          </a:ln>
        </p:spPr>
      </p:pic>
      <p:sp>
        <p:nvSpPr>
          <p:cNvPr id="208" name="Google Shape;208;p22"/>
          <p:cNvSpPr/>
          <p:nvPr/>
        </p:nvSpPr>
        <p:spPr>
          <a:xfrm>
            <a:off x="1477600" y="1183125"/>
            <a:ext cx="3735600" cy="187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p>
        </p:txBody>
      </p:sp>
      <p:sp>
        <p:nvSpPr>
          <p:cNvPr id="209" name="Google Shape;209;p22"/>
          <p:cNvSpPr/>
          <p:nvPr/>
        </p:nvSpPr>
        <p:spPr>
          <a:xfrm>
            <a:off x="5755250" y="1270400"/>
            <a:ext cx="1001100" cy="163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700">
                <a:solidFill>
                  <a:schemeClr val="dk2"/>
                </a:solidFill>
              </a:rPr>
              <a:t>State</a:t>
            </a:r>
            <a:r>
              <a:rPr lang="es" sz="700">
                <a:solidFill>
                  <a:schemeClr val="dk2"/>
                </a:solidFill>
              </a:rPr>
              <a:t>:</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Position:</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Orientation:</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W</a:t>
            </a:r>
            <a:endParaRPr sz="700">
              <a:solidFill>
                <a:schemeClr val="dk2"/>
              </a:solidFill>
            </a:endParaRPr>
          </a:p>
          <a:p>
            <a:pPr indent="-44450" lvl="0" marL="179999" rtl="0" algn="l">
              <a:spcBef>
                <a:spcPts val="0"/>
              </a:spcBef>
              <a:spcAft>
                <a:spcPts val="0"/>
              </a:spcAft>
              <a:buClr>
                <a:schemeClr val="dk2"/>
              </a:buClr>
              <a:buSzPts val="700"/>
              <a:buChar char="●"/>
            </a:pPr>
            <a:r>
              <a:rPr lang="es" sz="700">
                <a:solidFill>
                  <a:schemeClr val="dk2"/>
                </a:solidFill>
              </a:rPr>
              <a:t>Velocity: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X</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Y</a:t>
            </a:r>
            <a:endParaRPr sz="700">
              <a:solidFill>
                <a:schemeClr val="dk2"/>
              </a:solidFill>
            </a:endParaRPr>
          </a:p>
          <a:p>
            <a:pPr indent="-44450" lvl="1" marL="450000" rtl="0" algn="l">
              <a:spcBef>
                <a:spcPts val="0"/>
              </a:spcBef>
              <a:spcAft>
                <a:spcPts val="0"/>
              </a:spcAft>
              <a:buClr>
                <a:schemeClr val="dk2"/>
              </a:buClr>
              <a:buSzPts val="700"/>
              <a:buChar char="○"/>
            </a:pPr>
            <a:r>
              <a:rPr lang="es" sz="700">
                <a:solidFill>
                  <a:schemeClr val="dk2"/>
                </a:solidFill>
              </a:rPr>
              <a:t>Z</a:t>
            </a:r>
            <a:endParaRPr/>
          </a:p>
        </p:txBody>
      </p:sp>
      <p:pic>
        <p:nvPicPr>
          <p:cNvPr id="210" name="Google Shape;210;p22"/>
          <p:cNvPicPr preferRelativeResize="0"/>
          <p:nvPr/>
        </p:nvPicPr>
        <p:blipFill>
          <a:blip r:embed="rId9">
            <a:alphaModFix/>
          </a:blip>
          <a:stretch>
            <a:fillRect/>
          </a:stretch>
        </p:blipFill>
        <p:spPr>
          <a:xfrm>
            <a:off x="683100" y="3146163"/>
            <a:ext cx="7777801" cy="438862"/>
          </a:xfrm>
          <a:prstGeom prst="rect">
            <a:avLst/>
          </a:prstGeom>
          <a:noFill/>
          <a:ln>
            <a:noFill/>
          </a:ln>
        </p:spPr>
      </p:pic>
      <p:sp>
        <p:nvSpPr>
          <p:cNvPr id="211" name="Google Shape;211;p22"/>
          <p:cNvSpPr txBox="1"/>
          <p:nvPr/>
        </p:nvSpPr>
        <p:spPr>
          <a:xfrm>
            <a:off x="1862175" y="1190700"/>
            <a:ext cx="398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grpSp>
        <p:nvGrpSpPr>
          <p:cNvPr id="212" name="Google Shape;212;p22"/>
          <p:cNvGrpSpPr/>
          <p:nvPr/>
        </p:nvGrpSpPr>
        <p:grpSpPr>
          <a:xfrm>
            <a:off x="7088402" y="1595234"/>
            <a:ext cx="1544882" cy="947637"/>
            <a:chOff x="161441" y="3632433"/>
            <a:chExt cx="2499000" cy="639000"/>
          </a:xfrm>
        </p:grpSpPr>
        <p:sp>
          <p:nvSpPr>
            <p:cNvPr id="213" name="Google Shape;213;p22"/>
            <p:cNvSpPr/>
            <p:nvPr/>
          </p:nvSpPr>
          <p:spPr>
            <a:xfrm>
              <a:off x="161441" y="3632433"/>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18000">
              <a:noAutofit/>
            </a:bodyPr>
            <a:lstStyle/>
            <a:p>
              <a:pPr indent="0" lvl="0" marL="89999" rtl="0" algn="l">
                <a:spcBef>
                  <a:spcPts val="0"/>
                </a:spcBef>
                <a:spcAft>
                  <a:spcPts val="0"/>
                </a:spcAft>
                <a:buNone/>
              </a:pPr>
              <a:r>
                <a:rPr b="1" lang="es" sz="900"/>
                <a:t>Ask for any question or error !!! </a:t>
              </a:r>
              <a:endParaRPr b="1" sz="900"/>
            </a:p>
          </p:txBody>
        </p:sp>
        <p:pic>
          <p:nvPicPr>
            <p:cNvPr id="214" name="Google Shape;214;p22"/>
            <p:cNvPicPr preferRelativeResize="0"/>
            <p:nvPr/>
          </p:nvPicPr>
          <p:blipFill>
            <a:blip r:embed="rId10">
              <a:alphaModFix/>
            </a:blip>
            <a:stretch>
              <a:fillRect/>
            </a:stretch>
          </p:blipFill>
          <p:spPr>
            <a:xfrm>
              <a:off x="1716961" y="3942373"/>
              <a:ext cx="683314" cy="29592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23"/>
          <p:cNvGrpSpPr/>
          <p:nvPr/>
        </p:nvGrpSpPr>
        <p:grpSpPr>
          <a:xfrm>
            <a:off x="0" y="0"/>
            <a:ext cx="9144000" cy="5143493"/>
            <a:chOff x="0" y="0"/>
            <a:chExt cx="9144000" cy="5143493"/>
          </a:xfrm>
        </p:grpSpPr>
        <p:sp>
          <p:nvSpPr>
            <p:cNvPr id="220" name="Google Shape;220;p2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23" name="Google Shape;223;p2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24" name="Google Shape;22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25" name="Google Shape;225;p2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Transform global to local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26" name="Google Shape;226;p23"/>
          <p:cNvPicPr preferRelativeResize="0"/>
          <p:nvPr/>
        </p:nvPicPr>
        <p:blipFill>
          <a:blip r:embed="rId5">
            <a:alphaModFix/>
          </a:blip>
          <a:stretch>
            <a:fillRect/>
          </a:stretch>
        </p:blipFill>
        <p:spPr>
          <a:xfrm>
            <a:off x="6918624" y="542325"/>
            <a:ext cx="1686024" cy="449600"/>
          </a:xfrm>
          <a:prstGeom prst="rect">
            <a:avLst/>
          </a:prstGeom>
          <a:noFill/>
          <a:ln>
            <a:noFill/>
          </a:ln>
        </p:spPr>
      </p:pic>
      <p:pic>
        <p:nvPicPr>
          <p:cNvPr id="227" name="Google Shape;227;p23"/>
          <p:cNvPicPr preferRelativeResize="0"/>
          <p:nvPr/>
        </p:nvPicPr>
        <p:blipFill>
          <a:blip r:embed="rId6">
            <a:alphaModFix/>
          </a:blip>
          <a:stretch>
            <a:fillRect/>
          </a:stretch>
        </p:blipFill>
        <p:spPr>
          <a:xfrm>
            <a:off x="419725" y="2222550"/>
            <a:ext cx="3032147" cy="393600"/>
          </a:xfrm>
          <a:prstGeom prst="rect">
            <a:avLst/>
          </a:prstGeom>
          <a:noFill/>
          <a:ln>
            <a:noFill/>
          </a:ln>
        </p:spPr>
      </p:pic>
      <p:pic>
        <p:nvPicPr>
          <p:cNvPr id="228" name="Google Shape;228;p23"/>
          <p:cNvPicPr preferRelativeResize="0"/>
          <p:nvPr/>
        </p:nvPicPr>
        <p:blipFill>
          <a:blip r:embed="rId7">
            <a:alphaModFix/>
          </a:blip>
          <a:stretch>
            <a:fillRect/>
          </a:stretch>
        </p:blipFill>
        <p:spPr>
          <a:xfrm>
            <a:off x="3593975" y="2087500"/>
            <a:ext cx="4689226" cy="2756338"/>
          </a:xfrm>
          <a:prstGeom prst="rect">
            <a:avLst/>
          </a:prstGeom>
          <a:noFill/>
          <a:ln>
            <a:noFill/>
          </a:ln>
        </p:spPr>
      </p:pic>
      <p:pic>
        <p:nvPicPr>
          <p:cNvPr id="229" name="Google Shape;229;p23"/>
          <p:cNvPicPr preferRelativeResize="0"/>
          <p:nvPr/>
        </p:nvPicPr>
        <p:blipFill>
          <a:blip r:embed="rId8">
            <a:alphaModFix/>
          </a:blip>
          <a:stretch>
            <a:fillRect/>
          </a:stretch>
        </p:blipFill>
        <p:spPr>
          <a:xfrm>
            <a:off x="1523038" y="1297523"/>
            <a:ext cx="5302673" cy="707575"/>
          </a:xfrm>
          <a:prstGeom prst="rect">
            <a:avLst/>
          </a:prstGeom>
          <a:noFill/>
          <a:ln>
            <a:noFill/>
          </a:ln>
        </p:spPr>
      </p:pic>
      <p:sp>
        <p:nvSpPr>
          <p:cNvPr id="230" name="Google Shape;230;p23"/>
          <p:cNvSpPr/>
          <p:nvPr/>
        </p:nvSpPr>
        <p:spPr>
          <a:xfrm>
            <a:off x="477050" y="27574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9"/>
              </a:rPr>
              <a:t>https://github.com/Javgilavi/multitracker_sim_ws</a:t>
            </a:r>
            <a:br>
              <a:rPr lang="es" sz="900"/>
            </a:br>
            <a:r>
              <a:rPr lang="es" sz="900"/>
              <a:t>Branch: bones_local</a:t>
            </a:r>
            <a:endParaRPr sz="900"/>
          </a:p>
        </p:txBody>
      </p:sp>
      <p:grpSp>
        <p:nvGrpSpPr>
          <p:cNvPr id="231" name="Google Shape;231;p23"/>
          <p:cNvGrpSpPr/>
          <p:nvPr/>
        </p:nvGrpSpPr>
        <p:grpSpPr>
          <a:xfrm>
            <a:off x="712950" y="3843875"/>
            <a:ext cx="2499000" cy="639000"/>
            <a:chOff x="789150" y="4148675"/>
            <a:chExt cx="2499000" cy="639000"/>
          </a:xfrm>
        </p:grpSpPr>
        <p:sp>
          <p:nvSpPr>
            <p:cNvPr id="232" name="Google Shape;232;p23"/>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233" name="Google Shape;233;p23"/>
            <p:cNvPicPr preferRelativeResize="0"/>
            <p:nvPr/>
          </p:nvPicPr>
          <p:blipFill>
            <a:blip r:embed="rId10">
              <a:alphaModFix/>
            </a:blip>
            <a:stretch>
              <a:fillRect/>
            </a:stretch>
          </p:blipFill>
          <p:spPr>
            <a:xfrm>
              <a:off x="2765925" y="4243375"/>
              <a:ext cx="449600" cy="4496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24"/>
          <p:cNvGrpSpPr/>
          <p:nvPr/>
        </p:nvGrpSpPr>
        <p:grpSpPr>
          <a:xfrm>
            <a:off x="0" y="0"/>
            <a:ext cx="9144000" cy="5143493"/>
            <a:chOff x="0" y="0"/>
            <a:chExt cx="9144000" cy="5143493"/>
          </a:xfrm>
        </p:grpSpPr>
        <p:sp>
          <p:nvSpPr>
            <p:cNvPr id="239" name="Google Shape;239;p2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42" name="Google Shape;242;p2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43" name="Google Shape;24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44" name="Google Shape;244;p2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45" name="Google Shape;245;p2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46" name="Google Shape;246;p2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47" name="Google Shape;247;p2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Kalman Filter for prediction and updating the state of the tracking obstacle.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248" name="Google Shape;248;p24"/>
          <p:cNvPicPr preferRelativeResize="0"/>
          <p:nvPr/>
        </p:nvPicPr>
        <p:blipFill>
          <a:blip r:embed="rId6">
            <a:alphaModFix/>
          </a:blip>
          <a:stretch>
            <a:fillRect/>
          </a:stretch>
        </p:blipFill>
        <p:spPr>
          <a:xfrm>
            <a:off x="536451" y="2132825"/>
            <a:ext cx="4035549" cy="2295050"/>
          </a:xfrm>
          <a:prstGeom prst="rect">
            <a:avLst/>
          </a:prstGeom>
          <a:noFill/>
          <a:ln>
            <a:noFill/>
          </a:ln>
        </p:spPr>
      </p:pic>
      <p:pic>
        <p:nvPicPr>
          <p:cNvPr id="249" name="Google Shape;249;p24"/>
          <p:cNvPicPr preferRelativeResize="0"/>
          <p:nvPr/>
        </p:nvPicPr>
        <p:blipFill>
          <a:blip r:embed="rId7">
            <a:alphaModFix/>
          </a:blip>
          <a:stretch>
            <a:fillRect/>
          </a:stretch>
        </p:blipFill>
        <p:spPr>
          <a:xfrm>
            <a:off x="4767971" y="2072800"/>
            <a:ext cx="3400701" cy="2590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25"/>
          <p:cNvGrpSpPr/>
          <p:nvPr/>
        </p:nvGrpSpPr>
        <p:grpSpPr>
          <a:xfrm>
            <a:off x="0" y="0"/>
            <a:ext cx="9144000" cy="5143493"/>
            <a:chOff x="0" y="0"/>
            <a:chExt cx="9144000" cy="5143493"/>
          </a:xfrm>
        </p:grpSpPr>
        <p:sp>
          <p:nvSpPr>
            <p:cNvPr id="255" name="Google Shape;255;p2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58" name="Google Shape;258;p2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59" name="Google Shape;2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0" name="Google Shape;260;p2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61" name="Google Shape;261;p2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62" name="Google Shape;262;p2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63" name="Google Shape;263;p2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Kalman Filter for prediction and updating the state of the tracking obstacle.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264" name="Google Shape;264;p25"/>
          <p:cNvPicPr preferRelativeResize="0"/>
          <p:nvPr/>
        </p:nvPicPr>
        <p:blipFill>
          <a:blip r:embed="rId6">
            <a:alphaModFix/>
          </a:blip>
          <a:stretch>
            <a:fillRect/>
          </a:stretch>
        </p:blipFill>
        <p:spPr>
          <a:xfrm>
            <a:off x="2311763" y="2120450"/>
            <a:ext cx="4520474" cy="254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26"/>
          <p:cNvGrpSpPr/>
          <p:nvPr/>
        </p:nvGrpSpPr>
        <p:grpSpPr>
          <a:xfrm>
            <a:off x="0" y="0"/>
            <a:ext cx="9144000" cy="5143493"/>
            <a:chOff x="0" y="0"/>
            <a:chExt cx="9144000" cy="5143493"/>
          </a:xfrm>
        </p:grpSpPr>
        <p:sp>
          <p:nvSpPr>
            <p:cNvPr id="270" name="Google Shape;270;p2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2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273" name="Google Shape;273;p2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274" name="Google Shape;27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5" name="Google Shape;275;p2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76" name="Google Shape;276;p2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277" name="Google Shape;277;p2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278" name="Google Shape;278;p26"/>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Design the equation model for the prediction and update of the system.</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279" name="Google Shape;279;p26"/>
          <p:cNvSpPr/>
          <p:nvPr/>
        </p:nvSpPr>
        <p:spPr>
          <a:xfrm>
            <a:off x="6867963" y="2180825"/>
            <a:ext cx="1593900" cy="22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2"/>
                </a:solidFill>
              </a:rPr>
              <a:t>State need to use:</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Dimensions:</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Width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Length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Height</a:t>
            </a:r>
            <a:endParaRPr sz="800">
              <a:solidFill>
                <a:schemeClr val="dk2"/>
              </a:solidFill>
            </a:endParaRPr>
          </a:p>
        </p:txBody>
      </p:sp>
      <p:sp>
        <p:nvSpPr>
          <p:cNvPr id="280" name="Google Shape;280;p26"/>
          <p:cNvSpPr txBox="1"/>
          <p:nvPr/>
        </p:nvSpPr>
        <p:spPr>
          <a:xfrm>
            <a:off x="2427900" y="2215450"/>
            <a:ext cx="6387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700" u="sng">
                <a:solidFill>
                  <a:schemeClr val="dk2"/>
                </a:solidFill>
              </a:rPr>
              <a:t>Example:</a:t>
            </a:r>
            <a:endParaRPr sz="700" u="sng">
              <a:solidFill>
                <a:schemeClr val="dk2"/>
              </a:solidFill>
            </a:endParaRPr>
          </a:p>
        </p:txBody>
      </p:sp>
      <p:grpSp>
        <p:nvGrpSpPr>
          <p:cNvPr id="281" name="Google Shape;281;p26"/>
          <p:cNvGrpSpPr/>
          <p:nvPr/>
        </p:nvGrpSpPr>
        <p:grpSpPr>
          <a:xfrm>
            <a:off x="453538" y="2603663"/>
            <a:ext cx="3141650" cy="1445425"/>
            <a:chOff x="160450" y="2655100"/>
            <a:chExt cx="3141650" cy="1445425"/>
          </a:xfrm>
        </p:grpSpPr>
        <p:pic>
          <p:nvPicPr>
            <p:cNvPr id="282" name="Google Shape;282;p26"/>
            <p:cNvPicPr preferRelativeResize="0"/>
            <p:nvPr/>
          </p:nvPicPr>
          <p:blipFill>
            <a:blip r:embed="rId6">
              <a:alphaModFix/>
            </a:blip>
            <a:stretch>
              <a:fillRect/>
            </a:stretch>
          </p:blipFill>
          <p:spPr>
            <a:xfrm>
              <a:off x="160450" y="2688725"/>
              <a:ext cx="3140251" cy="1411800"/>
            </a:xfrm>
            <a:prstGeom prst="rect">
              <a:avLst/>
            </a:prstGeom>
            <a:noFill/>
            <a:ln>
              <a:noFill/>
            </a:ln>
          </p:spPr>
        </p:pic>
        <p:sp>
          <p:nvSpPr>
            <p:cNvPr id="283" name="Google Shape;283;p26"/>
            <p:cNvSpPr/>
            <p:nvPr/>
          </p:nvSpPr>
          <p:spPr>
            <a:xfrm>
              <a:off x="161700" y="2655100"/>
              <a:ext cx="3140400" cy="1411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grpSp>
      <p:grpSp>
        <p:nvGrpSpPr>
          <p:cNvPr id="284" name="Google Shape;284;p26"/>
          <p:cNvGrpSpPr/>
          <p:nvPr/>
        </p:nvGrpSpPr>
        <p:grpSpPr>
          <a:xfrm>
            <a:off x="3743963" y="2234663"/>
            <a:ext cx="2954400" cy="2183413"/>
            <a:chOff x="3509775" y="2273800"/>
            <a:chExt cx="2954400" cy="2183413"/>
          </a:xfrm>
        </p:grpSpPr>
        <p:pic>
          <p:nvPicPr>
            <p:cNvPr id="285" name="Google Shape;285;p26"/>
            <p:cNvPicPr preferRelativeResize="0"/>
            <p:nvPr/>
          </p:nvPicPr>
          <p:blipFill>
            <a:blip r:embed="rId7">
              <a:alphaModFix/>
            </a:blip>
            <a:stretch>
              <a:fillRect/>
            </a:stretch>
          </p:blipFill>
          <p:spPr>
            <a:xfrm>
              <a:off x="3543763" y="2332038"/>
              <a:ext cx="2885018" cy="2125175"/>
            </a:xfrm>
            <a:prstGeom prst="rect">
              <a:avLst/>
            </a:prstGeom>
            <a:noFill/>
            <a:ln>
              <a:noFill/>
            </a:ln>
          </p:spPr>
        </p:pic>
        <p:sp>
          <p:nvSpPr>
            <p:cNvPr id="286" name="Google Shape;286;p26"/>
            <p:cNvSpPr/>
            <p:nvPr/>
          </p:nvSpPr>
          <p:spPr>
            <a:xfrm>
              <a:off x="3509775" y="2273800"/>
              <a:ext cx="2954400" cy="217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7"/>
          <p:cNvPicPr preferRelativeResize="0"/>
          <p:nvPr/>
        </p:nvPicPr>
        <p:blipFill>
          <a:blip r:embed="rId3">
            <a:alphaModFix/>
          </a:blip>
          <a:stretch>
            <a:fillRect/>
          </a:stretch>
        </p:blipFill>
        <p:spPr>
          <a:xfrm>
            <a:off x="3439601" y="2157462"/>
            <a:ext cx="3250349" cy="2363573"/>
          </a:xfrm>
          <a:prstGeom prst="rect">
            <a:avLst/>
          </a:prstGeom>
          <a:noFill/>
          <a:ln>
            <a:noFill/>
          </a:ln>
        </p:spPr>
      </p:pic>
      <p:grpSp>
        <p:nvGrpSpPr>
          <p:cNvPr id="292" name="Google Shape;292;p27"/>
          <p:cNvGrpSpPr/>
          <p:nvPr/>
        </p:nvGrpSpPr>
        <p:grpSpPr>
          <a:xfrm>
            <a:off x="0" y="0"/>
            <a:ext cx="9144000" cy="5143493"/>
            <a:chOff x="0" y="0"/>
            <a:chExt cx="9144000" cy="5143493"/>
          </a:xfrm>
        </p:grpSpPr>
        <p:sp>
          <p:nvSpPr>
            <p:cNvPr id="293" name="Google Shape;293;p2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27"/>
            <p:cNvPicPr preferRelativeResize="0"/>
            <p:nvPr/>
          </p:nvPicPr>
          <p:blipFill>
            <a:blip r:embed="rId4">
              <a:alphaModFix amt="61000"/>
            </a:blip>
            <a:stretch>
              <a:fillRect/>
            </a:stretch>
          </p:blipFill>
          <p:spPr>
            <a:xfrm>
              <a:off x="0" y="0"/>
              <a:ext cx="509300" cy="908886"/>
            </a:xfrm>
            <a:prstGeom prst="rect">
              <a:avLst/>
            </a:prstGeom>
            <a:noFill/>
            <a:ln>
              <a:noFill/>
            </a:ln>
          </p:spPr>
        </p:pic>
        <p:pic>
          <p:nvPicPr>
            <p:cNvPr id="296" name="Google Shape;296;p27"/>
            <p:cNvPicPr preferRelativeResize="0"/>
            <p:nvPr/>
          </p:nvPicPr>
          <p:blipFill>
            <a:blip r:embed="rId5">
              <a:alphaModFix/>
            </a:blip>
            <a:stretch>
              <a:fillRect/>
            </a:stretch>
          </p:blipFill>
          <p:spPr>
            <a:xfrm>
              <a:off x="8634693" y="4201043"/>
              <a:ext cx="509300" cy="942450"/>
            </a:xfrm>
            <a:prstGeom prst="rect">
              <a:avLst/>
            </a:prstGeom>
            <a:noFill/>
            <a:ln>
              <a:noFill/>
            </a:ln>
          </p:spPr>
        </p:pic>
      </p:grpSp>
      <p:sp>
        <p:nvSpPr>
          <p:cNvPr id="297" name="Google Shape;29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98" name="Google Shape;298;p2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299" name="Google Shape;299;p27"/>
          <p:cNvPicPr preferRelativeResize="0"/>
          <p:nvPr/>
        </p:nvPicPr>
        <p:blipFill>
          <a:blip r:embed="rId6">
            <a:alphaModFix/>
          </a:blip>
          <a:stretch>
            <a:fillRect/>
          </a:stretch>
        </p:blipFill>
        <p:spPr>
          <a:xfrm>
            <a:off x="6918624" y="542325"/>
            <a:ext cx="1686024" cy="449600"/>
          </a:xfrm>
          <a:prstGeom prst="rect">
            <a:avLst/>
          </a:prstGeom>
          <a:noFill/>
          <a:ln>
            <a:noFill/>
          </a:ln>
        </p:spPr>
      </p:pic>
      <p:sp>
        <p:nvSpPr>
          <p:cNvPr id="300" name="Google Shape;300;p2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01" name="Google Shape;301;p2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Simple state prediction and update model for the tracking: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02" name="Google Shape;302;p27"/>
          <p:cNvSpPr/>
          <p:nvPr/>
        </p:nvSpPr>
        <p:spPr>
          <a:xfrm>
            <a:off x="6770838" y="2193700"/>
            <a:ext cx="1593900" cy="229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2"/>
                </a:solidFill>
              </a:rPr>
              <a:t>State need to use:</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Dimensions:</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Width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Length</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Height</a:t>
            </a:r>
            <a:endParaRPr sz="800">
              <a:solidFill>
                <a:schemeClr val="dk2"/>
              </a:solidFill>
            </a:endParaRPr>
          </a:p>
        </p:txBody>
      </p:sp>
      <p:sp>
        <p:nvSpPr>
          <p:cNvPr id="303" name="Google Shape;303;p27"/>
          <p:cNvSpPr/>
          <p:nvPr/>
        </p:nvSpPr>
        <p:spPr>
          <a:xfrm>
            <a:off x="3439600" y="2181075"/>
            <a:ext cx="3234000" cy="236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pic>
        <p:nvPicPr>
          <p:cNvPr id="304" name="Google Shape;304;p27"/>
          <p:cNvPicPr preferRelativeResize="0"/>
          <p:nvPr/>
        </p:nvPicPr>
        <p:blipFill>
          <a:blip r:embed="rId7">
            <a:alphaModFix/>
          </a:blip>
          <a:stretch>
            <a:fillRect/>
          </a:stretch>
        </p:blipFill>
        <p:spPr>
          <a:xfrm>
            <a:off x="282119" y="2339400"/>
            <a:ext cx="3086567" cy="1974449"/>
          </a:xfrm>
          <a:prstGeom prst="rect">
            <a:avLst/>
          </a:prstGeom>
          <a:noFill/>
          <a:ln>
            <a:noFill/>
          </a:ln>
        </p:spPr>
      </p:pic>
      <p:sp>
        <p:nvSpPr>
          <p:cNvPr id="305" name="Google Shape;305;p27"/>
          <p:cNvSpPr/>
          <p:nvPr/>
        </p:nvSpPr>
        <p:spPr>
          <a:xfrm>
            <a:off x="292100" y="2324350"/>
            <a:ext cx="3066600" cy="202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p28"/>
          <p:cNvGrpSpPr/>
          <p:nvPr/>
        </p:nvGrpSpPr>
        <p:grpSpPr>
          <a:xfrm>
            <a:off x="0" y="0"/>
            <a:ext cx="9144000" cy="5143493"/>
            <a:chOff x="0" y="0"/>
            <a:chExt cx="9144000" cy="5143493"/>
          </a:xfrm>
        </p:grpSpPr>
        <p:sp>
          <p:nvSpPr>
            <p:cNvPr id="311" name="Google Shape;311;p2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2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14" name="Google Shape;314;p2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15" name="Google Shape;3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16" name="Google Shape;316;p2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17" name="Google Shape;317;p2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18" name="Google Shape;318;p2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19" name="Google Shape;319;p28"/>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Now to implement in the code and show in rviz</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320" name="Google Shape;320;p28"/>
          <p:cNvPicPr preferRelativeResize="0"/>
          <p:nvPr/>
        </p:nvPicPr>
        <p:blipFill>
          <a:blip r:embed="rId6">
            <a:alphaModFix/>
          </a:blip>
          <a:stretch>
            <a:fillRect/>
          </a:stretch>
        </p:blipFill>
        <p:spPr>
          <a:xfrm>
            <a:off x="6493050" y="2274325"/>
            <a:ext cx="2126000" cy="297425"/>
          </a:xfrm>
          <a:prstGeom prst="rect">
            <a:avLst/>
          </a:prstGeom>
          <a:noFill/>
          <a:ln>
            <a:noFill/>
          </a:ln>
        </p:spPr>
      </p:pic>
      <p:pic>
        <p:nvPicPr>
          <p:cNvPr id="321" name="Google Shape;321;p28"/>
          <p:cNvPicPr preferRelativeResize="0"/>
          <p:nvPr/>
        </p:nvPicPr>
        <p:blipFill>
          <a:blip r:embed="rId7">
            <a:alphaModFix/>
          </a:blip>
          <a:stretch>
            <a:fillRect/>
          </a:stretch>
        </p:blipFill>
        <p:spPr>
          <a:xfrm>
            <a:off x="318600" y="3902025"/>
            <a:ext cx="4104451" cy="560100"/>
          </a:xfrm>
          <a:prstGeom prst="rect">
            <a:avLst/>
          </a:prstGeom>
          <a:noFill/>
          <a:ln>
            <a:noFill/>
          </a:ln>
        </p:spPr>
      </p:pic>
      <p:pic>
        <p:nvPicPr>
          <p:cNvPr id="322" name="Google Shape;322;p28"/>
          <p:cNvPicPr preferRelativeResize="0"/>
          <p:nvPr/>
        </p:nvPicPr>
        <p:blipFill>
          <a:blip r:embed="rId8">
            <a:alphaModFix/>
          </a:blip>
          <a:stretch>
            <a:fillRect/>
          </a:stretch>
        </p:blipFill>
        <p:spPr>
          <a:xfrm>
            <a:off x="291098" y="1928600"/>
            <a:ext cx="3021501" cy="1910851"/>
          </a:xfrm>
          <a:prstGeom prst="rect">
            <a:avLst/>
          </a:prstGeom>
          <a:noFill/>
          <a:ln>
            <a:noFill/>
          </a:ln>
        </p:spPr>
      </p:pic>
      <p:pic>
        <p:nvPicPr>
          <p:cNvPr id="323" name="Google Shape;323;p28"/>
          <p:cNvPicPr preferRelativeResize="0"/>
          <p:nvPr/>
        </p:nvPicPr>
        <p:blipFill>
          <a:blip r:embed="rId9">
            <a:alphaModFix/>
          </a:blip>
          <a:stretch>
            <a:fillRect/>
          </a:stretch>
        </p:blipFill>
        <p:spPr>
          <a:xfrm>
            <a:off x="3409075" y="1928600"/>
            <a:ext cx="2987501" cy="698125"/>
          </a:xfrm>
          <a:prstGeom prst="rect">
            <a:avLst/>
          </a:prstGeom>
          <a:noFill/>
          <a:ln>
            <a:noFill/>
          </a:ln>
        </p:spPr>
      </p:pic>
      <p:pic>
        <p:nvPicPr>
          <p:cNvPr id="324" name="Google Shape;324;p28"/>
          <p:cNvPicPr preferRelativeResize="0"/>
          <p:nvPr/>
        </p:nvPicPr>
        <p:blipFill>
          <a:blip r:embed="rId10">
            <a:alphaModFix/>
          </a:blip>
          <a:stretch>
            <a:fillRect/>
          </a:stretch>
        </p:blipFill>
        <p:spPr>
          <a:xfrm>
            <a:off x="4970850" y="2790475"/>
            <a:ext cx="3191949" cy="1720100"/>
          </a:xfrm>
          <a:prstGeom prst="rect">
            <a:avLst/>
          </a:prstGeom>
          <a:noFill/>
          <a:ln>
            <a:noFill/>
          </a:ln>
        </p:spPr>
      </p:pic>
      <p:grpSp>
        <p:nvGrpSpPr>
          <p:cNvPr id="325" name="Google Shape;325;p28"/>
          <p:cNvGrpSpPr/>
          <p:nvPr/>
        </p:nvGrpSpPr>
        <p:grpSpPr>
          <a:xfrm>
            <a:off x="3409080" y="2790476"/>
            <a:ext cx="1423430" cy="947637"/>
            <a:chOff x="161441" y="3632433"/>
            <a:chExt cx="2499000" cy="639000"/>
          </a:xfrm>
        </p:grpSpPr>
        <p:sp>
          <p:nvSpPr>
            <p:cNvPr id="326" name="Google Shape;326;p28"/>
            <p:cNvSpPr/>
            <p:nvPr/>
          </p:nvSpPr>
          <p:spPr>
            <a:xfrm>
              <a:off x="161441" y="3632433"/>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18000">
              <a:noAutofit/>
            </a:bodyPr>
            <a:lstStyle/>
            <a:p>
              <a:pPr indent="0" lvl="0" marL="89999" rtl="0" algn="l">
                <a:spcBef>
                  <a:spcPts val="0"/>
                </a:spcBef>
                <a:spcAft>
                  <a:spcPts val="0"/>
                </a:spcAft>
                <a:buNone/>
              </a:pPr>
              <a:r>
                <a:rPr b="1" lang="es" sz="900"/>
                <a:t>Ask for any question or error !!! </a:t>
              </a:r>
              <a:endParaRPr b="1" sz="900"/>
            </a:p>
          </p:txBody>
        </p:sp>
        <p:pic>
          <p:nvPicPr>
            <p:cNvPr id="327" name="Google Shape;327;p28"/>
            <p:cNvPicPr preferRelativeResize="0"/>
            <p:nvPr/>
          </p:nvPicPr>
          <p:blipFill>
            <a:blip r:embed="rId11">
              <a:alphaModFix/>
            </a:blip>
            <a:stretch>
              <a:fillRect/>
            </a:stretch>
          </p:blipFill>
          <p:spPr>
            <a:xfrm>
              <a:off x="1716961" y="3942373"/>
              <a:ext cx="683314" cy="29592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29"/>
          <p:cNvGrpSpPr/>
          <p:nvPr/>
        </p:nvGrpSpPr>
        <p:grpSpPr>
          <a:xfrm>
            <a:off x="0" y="0"/>
            <a:ext cx="9144000" cy="5143493"/>
            <a:chOff x="0" y="0"/>
            <a:chExt cx="9144000" cy="5143493"/>
          </a:xfrm>
        </p:grpSpPr>
        <p:sp>
          <p:nvSpPr>
            <p:cNvPr id="333" name="Google Shape;333;p2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36" name="Google Shape;336;p2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37" name="Google Shape;33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8" name="Google Shape;338;p29"/>
          <p:cNvSpPr txBox="1"/>
          <p:nvPr/>
        </p:nvSpPr>
        <p:spPr>
          <a:xfrm>
            <a:off x="1107625" y="623025"/>
            <a:ext cx="58359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2. Track one obstacle with ADS-B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339" name="Google Shape;339;p2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40" name="Google Shape;340;p29"/>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41" name="Google Shape;341;p29"/>
          <p:cNvSpPr/>
          <p:nvPr/>
        </p:nvSpPr>
        <p:spPr>
          <a:xfrm>
            <a:off x="641888" y="14701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5"/>
              </a:rPr>
              <a:t>https://github.com/Javgilavi/multitracker_sim_ws</a:t>
            </a:r>
            <a:br>
              <a:rPr lang="es" sz="900"/>
            </a:br>
            <a:r>
              <a:rPr lang="es" sz="900"/>
              <a:t>Branch: one_ais</a:t>
            </a:r>
            <a:endParaRPr sz="900"/>
          </a:p>
        </p:txBody>
      </p:sp>
      <p:grpSp>
        <p:nvGrpSpPr>
          <p:cNvPr id="342" name="Google Shape;342;p29"/>
          <p:cNvGrpSpPr/>
          <p:nvPr/>
        </p:nvGrpSpPr>
        <p:grpSpPr>
          <a:xfrm>
            <a:off x="851150" y="2508075"/>
            <a:ext cx="2499000" cy="639000"/>
            <a:chOff x="789150" y="4148675"/>
            <a:chExt cx="2499000" cy="639000"/>
          </a:xfrm>
        </p:grpSpPr>
        <p:sp>
          <p:nvSpPr>
            <p:cNvPr id="343" name="Google Shape;343;p29"/>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344" name="Google Shape;344;p29"/>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345" name="Google Shape;345;p29"/>
          <p:cNvSpPr/>
          <p:nvPr/>
        </p:nvSpPr>
        <p:spPr>
          <a:xfrm>
            <a:off x="695463" y="330155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a:t>LET’S SEE RESULT IN RVIZ!!!</a:t>
            </a:r>
            <a:endParaRPr b="1"/>
          </a:p>
        </p:txBody>
      </p:sp>
      <p:pic>
        <p:nvPicPr>
          <p:cNvPr id="346" name="Google Shape;346;p29"/>
          <p:cNvPicPr preferRelativeResize="0"/>
          <p:nvPr/>
        </p:nvPicPr>
        <p:blipFill>
          <a:blip r:embed="rId7">
            <a:alphaModFix/>
          </a:blip>
          <a:stretch>
            <a:fillRect/>
          </a:stretch>
        </p:blipFill>
        <p:spPr>
          <a:xfrm>
            <a:off x="6918624" y="542325"/>
            <a:ext cx="1686024" cy="449600"/>
          </a:xfrm>
          <a:prstGeom prst="rect">
            <a:avLst/>
          </a:prstGeom>
          <a:noFill/>
          <a:ln>
            <a:noFill/>
          </a:ln>
        </p:spPr>
      </p:pic>
      <p:pic>
        <p:nvPicPr>
          <p:cNvPr id="347" name="Google Shape;347;p29"/>
          <p:cNvPicPr preferRelativeResize="0"/>
          <p:nvPr/>
        </p:nvPicPr>
        <p:blipFill>
          <a:blip r:embed="rId8">
            <a:alphaModFix/>
          </a:blip>
          <a:stretch>
            <a:fillRect/>
          </a:stretch>
        </p:blipFill>
        <p:spPr>
          <a:xfrm>
            <a:off x="3921850" y="1503450"/>
            <a:ext cx="4580273" cy="2648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30"/>
          <p:cNvGrpSpPr/>
          <p:nvPr/>
        </p:nvGrpSpPr>
        <p:grpSpPr>
          <a:xfrm>
            <a:off x="0" y="0"/>
            <a:ext cx="9144000" cy="5143493"/>
            <a:chOff x="0" y="0"/>
            <a:chExt cx="9144000" cy="5143493"/>
          </a:xfrm>
        </p:grpSpPr>
        <p:sp>
          <p:nvSpPr>
            <p:cNvPr id="353" name="Google Shape;353;p3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56" name="Google Shape;356;p3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57" name="Google Shape;3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8" name="Google Shape;358;p3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obstacles with a list</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59" name="Google Shape;359;p3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60" name="Google Shape;360;p3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61" name="Google Shape;361;p30"/>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Next step is to be able to track multiples obstacles.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Difficult because of the </a:t>
            </a:r>
            <a:r>
              <a:rPr lang="es" sz="1600">
                <a:solidFill>
                  <a:schemeClr val="dk2"/>
                </a:solidFill>
              </a:rPr>
              <a:t>necessity</a:t>
            </a:r>
            <a:r>
              <a:rPr lang="es" sz="1600">
                <a:solidFill>
                  <a:schemeClr val="dk2"/>
                </a:solidFill>
              </a:rPr>
              <a:t> of a matching system.</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With ADS-B we already have ID for each obstacle -&gt; No match needed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Instead of a </a:t>
            </a:r>
            <a:r>
              <a:rPr b="1" lang="es" sz="1600">
                <a:solidFill>
                  <a:schemeClr val="dk2"/>
                </a:solidFill>
              </a:rPr>
              <a:t>SensorData obs</a:t>
            </a:r>
            <a:r>
              <a:rPr lang="es" sz="1600">
                <a:solidFill>
                  <a:schemeClr val="dk2"/>
                </a:solidFill>
              </a:rPr>
              <a:t>, we’ll use a </a:t>
            </a:r>
            <a:r>
              <a:rPr b="1" lang="es" sz="1600">
                <a:solidFill>
                  <a:schemeClr val="dk2"/>
                </a:solidFill>
              </a:rPr>
              <a:t>vector of SensorData  obs_list</a:t>
            </a:r>
            <a:endParaRPr b="1"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RVIZ2 -&gt; </a:t>
            </a:r>
            <a:r>
              <a:rPr lang="es" sz="1600">
                <a:solidFill>
                  <a:schemeClr val="dk2"/>
                </a:solidFill>
              </a:rPr>
              <a:t>MarkerArray instead of Marker</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GOAL</a:t>
            </a:r>
            <a:r>
              <a:rPr lang="es" sz="1600">
                <a:solidFill>
                  <a:schemeClr val="dk2"/>
                </a:solidFill>
              </a:rPr>
              <a:t> -&gt; Track the 3 cubes independently at all time with ASD-B data</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362" name="Google Shape;362;p30"/>
          <p:cNvPicPr preferRelativeResize="0"/>
          <p:nvPr/>
        </p:nvPicPr>
        <p:blipFill>
          <a:blip r:embed="rId6">
            <a:alphaModFix/>
          </a:blip>
          <a:stretch>
            <a:fillRect/>
          </a:stretch>
        </p:blipFill>
        <p:spPr>
          <a:xfrm>
            <a:off x="3223338" y="3368700"/>
            <a:ext cx="3123325" cy="160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31"/>
          <p:cNvGrpSpPr/>
          <p:nvPr/>
        </p:nvGrpSpPr>
        <p:grpSpPr>
          <a:xfrm>
            <a:off x="0" y="0"/>
            <a:ext cx="9144000" cy="5143493"/>
            <a:chOff x="0" y="0"/>
            <a:chExt cx="9144000" cy="5143493"/>
          </a:xfrm>
        </p:grpSpPr>
        <p:sp>
          <p:nvSpPr>
            <p:cNvPr id="368" name="Google Shape;368;p3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3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71" name="Google Shape;371;p3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72" name="Google Shape;37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73" name="Google Shape;373;p3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a:t>
            </a:r>
            <a:r>
              <a:rPr lang="es" sz="2200">
                <a:solidFill>
                  <a:schemeClr val="dk2"/>
                </a:solidFill>
                <a:latin typeface="Merriweather Black"/>
                <a:ea typeface="Merriweather Black"/>
                <a:cs typeface="Merriweather Black"/>
                <a:sym typeface="Merriweather Black"/>
              </a:rPr>
              <a:t>obstacles</a:t>
            </a:r>
            <a:r>
              <a:rPr lang="es" sz="2200">
                <a:solidFill>
                  <a:schemeClr val="dk2"/>
                </a:solidFill>
                <a:latin typeface="Merriweather Black"/>
                <a:ea typeface="Merriweather Black"/>
                <a:cs typeface="Merriweather Black"/>
                <a:sym typeface="Merriweather Black"/>
              </a:rPr>
              <a:t> with a list</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74" name="Google Shape;374;p3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75" name="Google Shape;375;p3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Hints</a:t>
            </a:r>
            <a:r>
              <a:rPr lang="es" sz="1600">
                <a:solidFill>
                  <a:schemeClr val="dk2"/>
                </a:solidFill>
              </a:rPr>
              <a:t> for the code:</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Now let’s try to make it by </a:t>
            </a:r>
            <a:r>
              <a:rPr lang="es" sz="1600">
                <a:solidFill>
                  <a:schemeClr val="dk2"/>
                </a:solidFill>
              </a:rPr>
              <a:t>yourselves</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rPr lang="es" sz="700">
                <a:solidFill>
                  <a:schemeClr val="dk2"/>
                </a:solidFill>
              </a:rPr>
              <a:t>PD: In kalman update now is needed to create obstacle in the list when ID doesn’t match.</a:t>
            </a:r>
            <a:endParaRPr sz="1000">
              <a:solidFill>
                <a:schemeClr val="dk2"/>
              </a:solidFill>
            </a:endParaRPr>
          </a:p>
          <a:p>
            <a:pPr indent="0" lvl="0" marL="457200" rtl="0" algn="l">
              <a:spcBef>
                <a:spcPts val="0"/>
              </a:spcBef>
              <a:spcAft>
                <a:spcPts val="0"/>
              </a:spcAft>
              <a:buNone/>
            </a:pPr>
            <a:r>
              <a:t/>
            </a:r>
            <a:endParaRPr sz="1300">
              <a:solidFill>
                <a:schemeClr val="dk2"/>
              </a:solidFill>
            </a:endParaRPr>
          </a:p>
          <a:p>
            <a:pPr indent="0" lvl="0" marL="457200" rtl="0" algn="l">
              <a:spcBef>
                <a:spcPts val="0"/>
              </a:spcBef>
              <a:spcAft>
                <a:spcPts val="0"/>
              </a:spcAft>
              <a:buNone/>
            </a:pPr>
            <a:r>
              <a:t/>
            </a:r>
            <a:endParaRPr sz="1700">
              <a:solidFill>
                <a:schemeClr val="dk2"/>
              </a:solidFill>
            </a:endParaRPr>
          </a:p>
        </p:txBody>
      </p:sp>
      <p:pic>
        <p:nvPicPr>
          <p:cNvPr id="376" name="Google Shape;376;p31"/>
          <p:cNvPicPr preferRelativeResize="0"/>
          <p:nvPr/>
        </p:nvPicPr>
        <p:blipFill>
          <a:blip r:embed="rId6">
            <a:alphaModFix/>
          </a:blip>
          <a:stretch>
            <a:fillRect/>
          </a:stretch>
        </p:blipFill>
        <p:spPr>
          <a:xfrm>
            <a:off x="5357250" y="2248523"/>
            <a:ext cx="3369800" cy="125925"/>
          </a:xfrm>
          <a:prstGeom prst="rect">
            <a:avLst/>
          </a:prstGeom>
          <a:noFill/>
          <a:ln>
            <a:noFill/>
          </a:ln>
        </p:spPr>
      </p:pic>
      <p:pic>
        <p:nvPicPr>
          <p:cNvPr id="377" name="Google Shape;377;p31"/>
          <p:cNvPicPr preferRelativeResize="0"/>
          <p:nvPr/>
        </p:nvPicPr>
        <p:blipFill>
          <a:blip r:embed="rId7">
            <a:alphaModFix/>
          </a:blip>
          <a:stretch>
            <a:fillRect/>
          </a:stretch>
        </p:blipFill>
        <p:spPr>
          <a:xfrm>
            <a:off x="2329095" y="1997695"/>
            <a:ext cx="2953275" cy="601700"/>
          </a:xfrm>
          <a:prstGeom prst="rect">
            <a:avLst/>
          </a:prstGeom>
          <a:noFill/>
          <a:ln>
            <a:noFill/>
          </a:ln>
        </p:spPr>
      </p:pic>
      <p:grpSp>
        <p:nvGrpSpPr>
          <p:cNvPr id="378" name="Google Shape;378;p31"/>
          <p:cNvGrpSpPr/>
          <p:nvPr/>
        </p:nvGrpSpPr>
        <p:grpSpPr>
          <a:xfrm>
            <a:off x="5917250" y="4417825"/>
            <a:ext cx="2499000" cy="639000"/>
            <a:chOff x="789150" y="4148675"/>
            <a:chExt cx="2499000" cy="639000"/>
          </a:xfrm>
        </p:grpSpPr>
        <p:sp>
          <p:nvSpPr>
            <p:cNvPr id="379" name="Google Shape;379;p31"/>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380" name="Google Shape;380;p31"/>
            <p:cNvPicPr preferRelativeResize="0"/>
            <p:nvPr/>
          </p:nvPicPr>
          <p:blipFill>
            <a:blip r:embed="rId8">
              <a:alphaModFix/>
            </a:blip>
            <a:stretch>
              <a:fillRect/>
            </a:stretch>
          </p:blipFill>
          <p:spPr>
            <a:xfrm>
              <a:off x="2765925" y="4243375"/>
              <a:ext cx="449600" cy="449600"/>
            </a:xfrm>
            <a:prstGeom prst="rect">
              <a:avLst/>
            </a:prstGeom>
            <a:noFill/>
            <a:ln>
              <a:noFill/>
            </a:ln>
          </p:spPr>
        </p:pic>
      </p:grpSp>
      <p:pic>
        <p:nvPicPr>
          <p:cNvPr id="381" name="Google Shape;381;p31"/>
          <p:cNvPicPr preferRelativeResize="0"/>
          <p:nvPr/>
        </p:nvPicPr>
        <p:blipFill>
          <a:blip r:embed="rId9">
            <a:alphaModFix/>
          </a:blip>
          <a:stretch>
            <a:fillRect/>
          </a:stretch>
        </p:blipFill>
        <p:spPr>
          <a:xfrm>
            <a:off x="1213200" y="1905250"/>
            <a:ext cx="918900" cy="912025"/>
          </a:xfrm>
          <a:prstGeom prst="rect">
            <a:avLst/>
          </a:prstGeom>
          <a:noFill/>
          <a:ln>
            <a:noFill/>
          </a:ln>
        </p:spPr>
      </p:pic>
      <p:pic>
        <p:nvPicPr>
          <p:cNvPr id="382" name="Google Shape;382;p31"/>
          <p:cNvPicPr preferRelativeResize="0"/>
          <p:nvPr/>
        </p:nvPicPr>
        <p:blipFill>
          <a:blip r:embed="rId10">
            <a:alphaModFix/>
          </a:blip>
          <a:stretch>
            <a:fillRect/>
          </a:stretch>
        </p:blipFill>
        <p:spPr>
          <a:xfrm>
            <a:off x="6477538" y="3129024"/>
            <a:ext cx="1129225" cy="109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grpSp>
        <p:nvGrpSpPr>
          <p:cNvPr id="70" name="Google Shape;70;p14"/>
          <p:cNvGrpSpPr/>
          <p:nvPr/>
        </p:nvGrpSpPr>
        <p:grpSpPr>
          <a:xfrm>
            <a:off x="0" y="0"/>
            <a:ext cx="9144000" cy="5143493"/>
            <a:chOff x="0" y="0"/>
            <a:chExt cx="9144000" cy="5143493"/>
          </a:xfrm>
        </p:grpSpPr>
        <p:sp>
          <p:nvSpPr>
            <p:cNvPr id="71" name="Google Shape;71;p1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4" name="Google Shape;74;p1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6" name="Google Shape;76;p1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am I?</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7" name="Google Shape;77;p14"/>
          <p:cNvSpPr txBox="1"/>
          <p:nvPr/>
        </p:nvSpPr>
        <p:spPr>
          <a:xfrm>
            <a:off x="648525" y="1414675"/>
            <a:ext cx="6592500" cy="3118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s" sz="1500">
                <a:solidFill>
                  <a:schemeClr val="dk2"/>
                </a:solidFill>
              </a:rPr>
              <a:t>Hi, my name </a:t>
            </a:r>
            <a:r>
              <a:rPr b="1" lang="es" sz="1500">
                <a:solidFill>
                  <a:schemeClr val="dk2"/>
                </a:solidFill>
              </a:rPr>
              <a:t>Javier Gil Avilés</a:t>
            </a:r>
            <a:r>
              <a:rPr lang="es" sz="1500">
                <a:solidFill>
                  <a:schemeClr val="dk2"/>
                </a:solidFill>
              </a:rPr>
              <a:t>, from</a:t>
            </a:r>
            <a:r>
              <a:rPr b="1" lang="es" sz="1500">
                <a:solidFill>
                  <a:schemeClr val="dk2"/>
                </a:solidFill>
              </a:rPr>
              <a:t> Seville, Spain.</a:t>
            </a:r>
            <a:endParaRPr b="1" sz="1500">
              <a:solidFill>
                <a:schemeClr val="dk2"/>
              </a:solidFill>
            </a:endParaRPr>
          </a:p>
          <a:p>
            <a:pPr indent="0" lvl="0" marL="457200" rtl="0" algn="l">
              <a:spcBef>
                <a:spcPts val="0"/>
              </a:spcBef>
              <a:spcAft>
                <a:spcPts val="0"/>
              </a:spcAft>
              <a:buNone/>
            </a:pPr>
            <a:r>
              <a:t/>
            </a:r>
            <a:endParaRPr b="1"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received a </a:t>
            </a:r>
            <a:r>
              <a:rPr b="1" lang="es" sz="1500">
                <a:solidFill>
                  <a:schemeClr val="dk2"/>
                </a:solidFill>
              </a:rPr>
              <a:t>bachelor’s degree</a:t>
            </a:r>
            <a:r>
              <a:rPr lang="es" sz="1500">
                <a:solidFill>
                  <a:schemeClr val="dk2"/>
                </a:solidFill>
              </a:rPr>
              <a:t> in Electronic, </a:t>
            </a:r>
            <a:r>
              <a:rPr b="1" lang="es" sz="1500">
                <a:solidFill>
                  <a:schemeClr val="dk2"/>
                </a:solidFill>
              </a:rPr>
              <a:t>Robotic</a:t>
            </a:r>
            <a:r>
              <a:rPr lang="es" sz="1500">
                <a:solidFill>
                  <a:schemeClr val="dk2"/>
                </a:solidFill>
              </a:rPr>
              <a:t>, and Mechatronic </a:t>
            </a:r>
            <a:r>
              <a:rPr b="1" lang="es" sz="1500">
                <a:solidFill>
                  <a:schemeClr val="dk2"/>
                </a:solidFill>
              </a:rPr>
              <a:t>Engineering</a:t>
            </a:r>
            <a:r>
              <a:rPr lang="es" sz="1500">
                <a:solidFill>
                  <a:schemeClr val="dk2"/>
                </a:solidFill>
              </a:rPr>
              <a:t> from </a:t>
            </a:r>
            <a:r>
              <a:rPr b="1" lang="es" sz="1500">
                <a:solidFill>
                  <a:schemeClr val="dk2"/>
                </a:solidFill>
              </a:rPr>
              <a:t>USE</a:t>
            </a:r>
            <a:r>
              <a:rPr lang="es" sz="1500">
                <a:solidFill>
                  <a:schemeClr val="dk2"/>
                </a:solidFill>
              </a:rPr>
              <a:t> in </a:t>
            </a:r>
            <a:r>
              <a:rPr b="1" lang="es" sz="1500">
                <a:solidFill>
                  <a:schemeClr val="dk2"/>
                </a:solidFill>
              </a:rPr>
              <a:t>2023</a:t>
            </a:r>
            <a:r>
              <a:rPr lang="es" sz="1500">
                <a:solidFill>
                  <a:schemeClr val="dk2"/>
                </a:solidFill>
              </a:rPr>
              <a:t>.</a:t>
            </a:r>
            <a:endParaRPr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I’m currently finishing a </a:t>
            </a:r>
            <a:r>
              <a:rPr b="1" lang="es" sz="1500">
                <a:solidFill>
                  <a:schemeClr val="dk2"/>
                </a:solidFill>
              </a:rPr>
              <a:t>master’s degree</a:t>
            </a:r>
            <a:r>
              <a:rPr lang="es" sz="1500">
                <a:solidFill>
                  <a:schemeClr val="dk2"/>
                </a:solidFill>
              </a:rPr>
              <a:t> in Electronic, </a:t>
            </a:r>
            <a:r>
              <a:rPr b="1" lang="es" sz="1500">
                <a:solidFill>
                  <a:schemeClr val="dk2"/>
                </a:solidFill>
              </a:rPr>
              <a:t>Robotic</a:t>
            </a:r>
            <a:r>
              <a:rPr lang="es" sz="1500">
                <a:solidFill>
                  <a:schemeClr val="dk2"/>
                </a:solidFill>
              </a:rPr>
              <a:t>, and Automatic </a:t>
            </a:r>
            <a:r>
              <a:rPr b="1" lang="es" sz="1500">
                <a:solidFill>
                  <a:schemeClr val="dk2"/>
                </a:solidFill>
              </a:rPr>
              <a:t>Engineering</a:t>
            </a:r>
            <a:r>
              <a:rPr lang="es" sz="1500">
                <a:solidFill>
                  <a:schemeClr val="dk2"/>
                </a:solidFill>
              </a:rPr>
              <a:t> from </a:t>
            </a:r>
            <a:r>
              <a:rPr b="1" lang="es" sz="1500">
                <a:solidFill>
                  <a:schemeClr val="dk2"/>
                </a:solidFill>
              </a:rPr>
              <a:t>USE</a:t>
            </a:r>
            <a:r>
              <a:rPr lang="es" sz="1500">
                <a:solidFill>
                  <a:schemeClr val="dk2"/>
                </a:solidFill>
              </a:rPr>
              <a:t> in </a:t>
            </a:r>
            <a:r>
              <a:rPr b="1" lang="es" sz="1500">
                <a:solidFill>
                  <a:schemeClr val="dk2"/>
                </a:solidFill>
              </a:rPr>
              <a:t>2024.</a:t>
            </a:r>
            <a:endParaRPr b="1"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have</a:t>
            </a:r>
            <a:r>
              <a:rPr b="1" lang="es" sz="1500">
                <a:solidFill>
                  <a:schemeClr val="dk2"/>
                </a:solidFill>
              </a:rPr>
              <a:t> 1 year </a:t>
            </a:r>
            <a:r>
              <a:rPr lang="es" sz="1500">
                <a:solidFill>
                  <a:schemeClr val="dk2"/>
                </a:solidFill>
              </a:rPr>
              <a:t>of work experience in the</a:t>
            </a:r>
            <a:r>
              <a:rPr b="1" lang="es" sz="1500">
                <a:solidFill>
                  <a:schemeClr val="dk2"/>
                </a:solidFill>
              </a:rPr>
              <a:t> development of multi-sensor, multi-obstacle tracking systems, </a:t>
            </a:r>
            <a:r>
              <a:rPr lang="es" sz="1500">
                <a:solidFill>
                  <a:schemeClr val="dk2"/>
                </a:solidFill>
              </a:rPr>
              <a:t>inside</a:t>
            </a:r>
            <a:r>
              <a:rPr b="1" lang="es" sz="1500">
                <a:solidFill>
                  <a:schemeClr val="dk2"/>
                </a:solidFill>
              </a:rPr>
              <a:t> GRVC </a:t>
            </a:r>
            <a:r>
              <a:rPr lang="es" sz="1500">
                <a:solidFill>
                  <a:schemeClr val="dk2"/>
                </a:solidFill>
              </a:rPr>
              <a:t>Labs.</a:t>
            </a:r>
            <a:endParaRPr sz="1500">
              <a:solidFill>
                <a:schemeClr val="dk2"/>
              </a:solidFill>
            </a:endParaRPr>
          </a:p>
          <a:p>
            <a:pPr indent="-323850" lvl="0" marL="457200" rtl="0" algn="l">
              <a:spcBef>
                <a:spcPts val="0"/>
              </a:spcBef>
              <a:spcAft>
                <a:spcPts val="0"/>
              </a:spcAft>
              <a:buClr>
                <a:schemeClr val="dk2"/>
              </a:buClr>
              <a:buSzPts val="1500"/>
              <a:buChar char="●"/>
            </a:pPr>
            <a:r>
              <a:rPr lang="es" sz="1500">
                <a:solidFill>
                  <a:schemeClr val="dk2"/>
                </a:solidFill>
              </a:rPr>
              <a:t>I have also spent </a:t>
            </a:r>
            <a:r>
              <a:rPr b="1" lang="es" sz="1500">
                <a:solidFill>
                  <a:schemeClr val="dk2"/>
                </a:solidFill>
              </a:rPr>
              <a:t>1 year </a:t>
            </a:r>
            <a:r>
              <a:rPr lang="es" sz="1500">
                <a:solidFill>
                  <a:schemeClr val="dk2"/>
                </a:solidFill>
              </a:rPr>
              <a:t>working at</a:t>
            </a:r>
            <a:r>
              <a:rPr b="1" lang="es" sz="1500">
                <a:solidFill>
                  <a:schemeClr val="dk2"/>
                </a:solidFill>
              </a:rPr>
              <a:t> FlyROS </a:t>
            </a:r>
            <a:r>
              <a:rPr lang="es" sz="1500">
                <a:solidFill>
                  <a:schemeClr val="dk2"/>
                </a:solidFill>
              </a:rPr>
              <a:t>on the </a:t>
            </a:r>
            <a:r>
              <a:rPr b="1" lang="es" sz="1500">
                <a:solidFill>
                  <a:schemeClr val="dk2"/>
                </a:solidFill>
              </a:rPr>
              <a:t>AeroSTREAM project.</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s" sz="800">
                <a:solidFill>
                  <a:schemeClr val="dk2"/>
                </a:solidFill>
              </a:rPr>
              <a:t>Fun fact: I like memes, movies and videogames. :)</a:t>
            </a:r>
            <a:endParaRPr sz="800">
              <a:solidFill>
                <a:schemeClr val="dk2"/>
              </a:solidFill>
            </a:endParaRPr>
          </a:p>
        </p:txBody>
      </p:sp>
      <p:pic>
        <p:nvPicPr>
          <p:cNvPr id="78" name="Google Shape;78;p14"/>
          <p:cNvPicPr preferRelativeResize="0"/>
          <p:nvPr/>
        </p:nvPicPr>
        <p:blipFill rotWithShape="1">
          <a:blip r:embed="rId5">
            <a:alphaModFix/>
          </a:blip>
          <a:srcRect b="8235" l="57226" r="7006" t="29228"/>
          <a:stretch/>
        </p:blipFill>
        <p:spPr>
          <a:xfrm>
            <a:off x="7241125" y="1959913"/>
            <a:ext cx="1504900" cy="2028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32"/>
          <p:cNvGrpSpPr/>
          <p:nvPr/>
        </p:nvGrpSpPr>
        <p:grpSpPr>
          <a:xfrm>
            <a:off x="0" y="0"/>
            <a:ext cx="9144000" cy="5143493"/>
            <a:chOff x="0" y="0"/>
            <a:chExt cx="9144000" cy="5143493"/>
          </a:xfrm>
        </p:grpSpPr>
        <p:sp>
          <p:nvSpPr>
            <p:cNvPr id="388" name="Google Shape;388;p3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3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391" name="Google Shape;391;p3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392" name="Google Shape;39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93" name="Google Shape;393;p3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3. Track multiple </a:t>
            </a:r>
            <a:r>
              <a:rPr lang="es" sz="2200">
                <a:solidFill>
                  <a:schemeClr val="dk2"/>
                </a:solidFill>
                <a:latin typeface="Merriweather Black"/>
                <a:ea typeface="Merriweather Black"/>
                <a:cs typeface="Merriweather Black"/>
                <a:sym typeface="Merriweather Black"/>
              </a:rPr>
              <a:t>obstacles</a:t>
            </a:r>
            <a:r>
              <a:rPr lang="es" sz="2200">
                <a:solidFill>
                  <a:schemeClr val="dk2"/>
                </a:solidFill>
                <a:latin typeface="Merriweather Black"/>
                <a:ea typeface="Merriweather Black"/>
                <a:cs typeface="Merriweather Black"/>
                <a:sym typeface="Merriweather Black"/>
              </a:rPr>
              <a:t> with a list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394" name="Google Shape;394;p32"/>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395" name="Google Shape;395;p32"/>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396" name="Google Shape;396;p32"/>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397" name="Google Shape;397;p32"/>
          <p:cNvSpPr/>
          <p:nvPr/>
        </p:nvSpPr>
        <p:spPr>
          <a:xfrm>
            <a:off x="641888" y="147010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6"/>
              </a:rPr>
              <a:t>https://github.com/Javgilavi/multitracker_sim_ws</a:t>
            </a:r>
            <a:br>
              <a:rPr lang="es" sz="900"/>
            </a:br>
            <a:r>
              <a:rPr lang="es" sz="900"/>
              <a:t>Branch: list_ais</a:t>
            </a:r>
            <a:endParaRPr sz="900"/>
          </a:p>
        </p:txBody>
      </p:sp>
      <p:grpSp>
        <p:nvGrpSpPr>
          <p:cNvPr id="398" name="Google Shape;398;p32"/>
          <p:cNvGrpSpPr/>
          <p:nvPr/>
        </p:nvGrpSpPr>
        <p:grpSpPr>
          <a:xfrm>
            <a:off x="851150" y="2508075"/>
            <a:ext cx="2499000" cy="639000"/>
            <a:chOff x="789150" y="4148675"/>
            <a:chExt cx="2499000" cy="639000"/>
          </a:xfrm>
        </p:grpSpPr>
        <p:sp>
          <p:nvSpPr>
            <p:cNvPr id="399" name="Google Shape;399;p32"/>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400" name="Google Shape;400;p32"/>
            <p:cNvPicPr preferRelativeResize="0"/>
            <p:nvPr/>
          </p:nvPicPr>
          <p:blipFill>
            <a:blip r:embed="rId7">
              <a:alphaModFix/>
            </a:blip>
            <a:stretch>
              <a:fillRect/>
            </a:stretch>
          </p:blipFill>
          <p:spPr>
            <a:xfrm>
              <a:off x="2765925" y="4243375"/>
              <a:ext cx="449600" cy="449600"/>
            </a:xfrm>
            <a:prstGeom prst="rect">
              <a:avLst/>
            </a:prstGeom>
            <a:noFill/>
            <a:ln>
              <a:noFill/>
            </a:ln>
          </p:spPr>
        </p:pic>
      </p:grpSp>
      <p:sp>
        <p:nvSpPr>
          <p:cNvPr id="401" name="Google Shape;401;p32"/>
          <p:cNvSpPr/>
          <p:nvPr/>
        </p:nvSpPr>
        <p:spPr>
          <a:xfrm>
            <a:off x="695463" y="3301550"/>
            <a:ext cx="29175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a:t>LET’S SEE RESULT IN RVIZ!!!</a:t>
            </a:r>
            <a:endParaRPr b="1"/>
          </a:p>
        </p:txBody>
      </p:sp>
      <p:pic>
        <p:nvPicPr>
          <p:cNvPr id="402" name="Google Shape;402;p32"/>
          <p:cNvPicPr preferRelativeResize="0"/>
          <p:nvPr/>
        </p:nvPicPr>
        <p:blipFill>
          <a:blip r:embed="rId8">
            <a:alphaModFix/>
          </a:blip>
          <a:stretch>
            <a:fillRect/>
          </a:stretch>
        </p:blipFill>
        <p:spPr>
          <a:xfrm>
            <a:off x="3992025" y="1417899"/>
            <a:ext cx="4612616" cy="26669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33"/>
          <p:cNvGrpSpPr/>
          <p:nvPr/>
        </p:nvGrpSpPr>
        <p:grpSpPr>
          <a:xfrm>
            <a:off x="0" y="0"/>
            <a:ext cx="9144000" cy="5143493"/>
            <a:chOff x="0" y="0"/>
            <a:chExt cx="9144000" cy="5143493"/>
          </a:xfrm>
        </p:grpSpPr>
        <p:sp>
          <p:nvSpPr>
            <p:cNvPr id="408" name="Google Shape;408;p3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3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11" name="Google Shape;411;p3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12" name="Google Shape;41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13" name="Google Shape;413;p3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14" name="Google Shape;414;p33"/>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15" name="Google Shape;415;p33"/>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16" name="Google Shape;416;p33"/>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a:t>
            </a:r>
            <a:r>
              <a:rPr lang="es" sz="1600">
                <a:solidFill>
                  <a:schemeClr val="dk2"/>
                </a:solidFill>
              </a:rPr>
              <a:t>weakness</a:t>
            </a:r>
            <a:r>
              <a:rPr lang="es" sz="1600">
                <a:solidFill>
                  <a:schemeClr val="dk2"/>
                </a:solidFill>
              </a:rPr>
              <a:t> does our system have </a:t>
            </a:r>
            <a:r>
              <a:rPr lang="es" sz="1600">
                <a:solidFill>
                  <a:schemeClr val="dk2"/>
                </a:solidFill>
              </a:rPr>
              <a:t>right</a:t>
            </a:r>
            <a:r>
              <a:rPr lang="es" sz="1600">
                <a:solidFill>
                  <a:schemeClr val="dk2"/>
                </a:solidFill>
              </a:rPr>
              <a:t> now?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can be upgraded?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Did we “simulate” </a:t>
            </a:r>
            <a:r>
              <a:rPr lang="es" sz="1600">
                <a:solidFill>
                  <a:schemeClr val="dk2"/>
                </a:solidFill>
              </a:rPr>
              <a:t>enough</a:t>
            </a:r>
            <a:r>
              <a:rPr lang="es" sz="1600">
                <a:solidFill>
                  <a:schemeClr val="dk2"/>
                </a:solidFill>
              </a:rPr>
              <a:t> noise?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happens if an obstacle disappears?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happens if ADS-B stops giving information for X seconds?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accurate is the estimation? And the prediction?</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17" name="Google Shape;417;p33"/>
          <p:cNvPicPr preferRelativeResize="0"/>
          <p:nvPr/>
        </p:nvPicPr>
        <p:blipFill>
          <a:blip r:embed="rId6">
            <a:alphaModFix/>
          </a:blip>
          <a:stretch>
            <a:fillRect/>
          </a:stretch>
        </p:blipFill>
        <p:spPr>
          <a:xfrm>
            <a:off x="4985300" y="3115175"/>
            <a:ext cx="1610144" cy="1941650"/>
          </a:xfrm>
          <a:prstGeom prst="rect">
            <a:avLst/>
          </a:prstGeom>
          <a:noFill/>
          <a:ln>
            <a:noFill/>
          </a:ln>
        </p:spPr>
      </p:pic>
      <p:pic>
        <p:nvPicPr>
          <p:cNvPr id="418" name="Google Shape;418;p33"/>
          <p:cNvPicPr preferRelativeResize="0"/>
          <p:nvPr/>
        </p:nvPicPr>
        <p:blipFill>
          <a:blip r:embed="rId7">
            <a:alphaModFix/>
          </a:blip>
          <a:stretch>
            <a:fillRect/>
          </a:stretch>
        </p:blipFill>
        <p:spPr>
          <a:xfrm>
            <a:off x="1791675" y="3426017"/>
            <a:ext cx="1988049" cy="131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grpSp>
        <p:nvGrpSpPr>
          <p:cNvPr id="423" name="Google Shape;423;p34"/>
          <p:cNvGrpSpPr/>
          <p:nvPr/>
        </p:nvGrpSpPr>
        <p:grpSpPr>
          <a:xfrm>
            <a:off x="0" y="0"/>
            <a:ext cx="9144000" cy="5143493"/>
            <a:chOff x="0" y="0"/>
            <a:chExt cx="9144000" cy="5143493"/>
          </a:xfrm>
        </p:grpSpPr>
        <p:sp>
          <p:nvSpPr>
            <p:cNvPr id="424" name="Google Shape;424;p3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27" name="Google Shape;427;p3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28" name="Google Shape;42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29" name="Google Shape;429;p3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30" name="Google Shape;430;p3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31" name="Google Shape;431;p3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32" name="Google Shape;432;p3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weakness does our system have right now?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can be upgrade?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 “simulate” enough noise?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 if an entity disappear?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happen if ADS-B stop giving information for X seconds?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much precise is our system? And the prediction?</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33" name="Google Shape;433;p34"/>
          <p:cNvPicPr preferRelativeResize="0"/>
          <p:nvPr/>
        </p:nvPicPr>
        <p:blipFill>
          <a:blip r:embed="rId6">
            <a:alphaModFix/>
          </a:blip>
          <a:stretch>
            <a:fillRect/>
          </a:stretch>
        </p:blipFill>
        <p:spPr>
          <a:xfrm>
            <a:off x="4985300" y="3115175"/>
            <a:ext cx="1610144" cy="1941650"/>
          </a:xfrm>
          <a:prstGeom prst="rect">
            <a:avLst/>
          </a:prstGeom>
          <a:noFill/>
          <a:ln>
            <a:noFill/>
          </a:ln>
        </p:spPr>
      </p:pic>
      <p:pic>
        <p:nvPicPr>
          <p:cNvPr id="434" name="Google Shape;434;p34"/>
          <p:cNvPicPr preferRelativeResize="0"/>
          <p:nvPr/>
        </p:nvPicPr>
        <p:blipFill>
          <a:blip r:embed="rId7">
            <a:alphaModFix/>
          </a:blip>
          <a:stretch>
            <a:fillRect/>
          </a:stretch>
        </p:blipFill>
        <p:spPr>
          <a:xfrm>
            <a:off x="1791675" y="3426017"/>
            <a:ext cx="1988049" cy="1319950"/>
          </a:xfrm>
          <a:prstGeom prst="rect">
            <a:avLst/>
          </a:prstGeom>
          <a:noFill/>
          <a:ln>
            <a:noFill/>
          </a:ln>
        </p:spPr>
      </p:pic>
      <p:pic>
        <p:nvPicPr>
          <p:cNvPr id="435" name="Google Shape;435;p34"/>
          <p:cNvPicPr preferRelativeResize="0"/>
          <p:nvPr/>
        </p:nvPicPr>
        <p:blipFill>
          <a:blip r:embed="rId8">
            <a:alphaModFix/>
          </a:blip>
          <a:stretch>
            <a:fillRect/>
          </a:stretch>
        </p:blipFill>
        <p:spPr>
          <a:xfrm>
            <a:off x="9" y="-309300"/>
            <a:ext cx="9143999" cy="60661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pSp>
        <p:nvGrpSpPr>
          <p:cNvPr id="440" name="Google Shape;440;p35"/>
          <p:cNvGrpSpPr/>
          <p:nvPr/>
        </p:nvGrpSpPr>
        <p:grpSpPr>
          <a:xfrm>
            <a:off x="0" y="0"/>
            <a:ext cx="9144000" cy="5143493"/>
            <a:chOff x="0" y="0"/>
            <a:chExt cx="9144000" cy="5143493"/>
          </a:xfrm>
        </p:grpSpPr>
        <p:sp>
          <p:nvSpPr>
            <p:cNvPr id="441" name="Google Shape;441;p3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3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44" name="Google Shape;444;p3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45" name="Google Shape;44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46" name="Google Shape;446;p3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47" name="Google Shape;447;p3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48" name="Google Shape;448;p3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49" name="Google Shape;449;p3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Brainstorming!!!!!!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50" name="Google Shape;450;p35"/>
          <p:cNvPicPr preferRelativeResize="0"/>
          <p:nvPr/>
        </p:nvPicPr>
        <p:blipFill>
          <a:blip r:embed="rId6">
            <a:alphaModFix/>
          </a:blip>
          <a:stretch>
            <a:fillRect/>
          </a:stretch>
        </p:blipFill>
        <p:spPr>
          <a:xfrm>
            <a:off x="3216750" y="1721250"/>
            <a:ext cx="3136500" cy="313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36"/>
          <p:cNvGrpSpPr/>
          <p:nvPr/>
        </p:nvGrpSpPr>
        <p:grpSpPr>
          <a:xfrm>
            <a:off x="0" y="0"/>
            <a:ext cx="9144000" cy="5143493"/>
            <a:chOff x="0" y="0"/>
            <a:chExt cx="9144000" cy="5143493"/>
          </a:xfrm>
        </p:grpSpPr>
        <p:sp>
          <p:nvSpPr>
            <p:cNvPr id="456" name="Google Shape;456;p3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59" name="Google Shape;459;p3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60" name="Google Shape;46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61" name="Google Shape;461;p3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4. System strengthening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62" name="Google Shape;462;p3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63" name="Google Shape;463;p3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64" name="Google Shape;464;p36"/>
          <p:cNvSpPr txBox="1"/>
          <p:nvPr/>
        </p:nvSpPr>
        <p:spPr>
          <a:xfrm>
            <a:off x="575975" y="1183125"/>
            <a:ext cx="84165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My ideas:</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Delete</a:t>
            </a:r>
            <a:r>
              <a:rPr lang="es" sz="1600">
                <a:solidFill>
                  <a:schemeClr val="dk2"/>
                </a:solidFill>
              </a:rPr>
              <a:t> obstacle from the list after 5s without updating.</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After 30s to 50s one cube doesn’t give ADS-B and we make sure it </a:t>
            </a:r>
            <a:r>
              <a:rPr lang="es" sz="1600">
                <a:solidFill>
                  <a:schemeClr val="dk2"/>
                </a:solidFill>
              </a:rPr>
              <a:t>disappears</a:t>
            </a:r>
            <a:r>
              <a:rPr lang="es" sz="1600">
                <a:solidFill>
                  <a:schemeClr val="dk2"/>
                </a:solidFill>
              </a:rPr>
              <a:t> and appear again.</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Randomly the ADS-B wouldn’t give data and find how good is our model.</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Adjust R matrix in prediction and update for better results.</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If wanted, add white noise to the ADS-B data income to test more the model.</a:t>
            </a:r>
            <a:endParaRPr sz="1600">
              <a:solidFill>
                <a:schemeClr val="dk2"/>
              </a:solidFill>
            </a:endParaRPr>
          </a:p>
          <a:p>
            <a:pPr indent="-330200" lvl="1" marL="914400" marR="0" rtl="0" algn="l">
              <a:lnSpc>
                <a:spcPct val="100000"/>
              </a:lnSpc>
              <a:spcBef>
                <a:spcPts val="0"/>
              </a:spcBef>
              <a:spcAft>
                <a:spcPts val="0"/>
              </a:spcAft>
              <a:buClr>
                <a:schemeClr val="dk2"/>
              </a:buClr>
              <a:buSzPts val="1600"/>
              <a:buChar char="○"/>
            </a:pPr>
            <a:r>
              <a:rPr lang="es" sz="1600">
                <a:solidFill>
                  <a:schemeClr val="dk2"/>
                </a:solidFill>
              </a:rPr>
              <a:t>Low-pass filter</a:t>
            </a:r>
            <a:endParaRPr sz="1600">
              <a:solidFill>
                <a:schemeClr val="dk2"/>
              </a:solidFill>
            </a:endParaRPr>
          </a:p>
          <a:p>
            <a:pPr indent="0" lvl="0" marL="914400" marR="0" rtl="0" algn="l">
              <a:lnSpc>
                <a:spcPct val="100000"/>
              </a:lnSpc>
              <a:spcBef>
                <a:spcPts val="0"/>
              </a:spcBef>
              <a:spcAft>
                <a:spcPts val="0"/>
              </a:spcAft>
              <a:buNone/>
            </a:pPr>
            <a:r>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Try your ideas for strengthening.</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grpSp>
        <p:nvGrpSpPr>
          <p:cNvPr id="465" name="Google Shape;465;p36"/>
          <p:cNvGrpSpPr/>
          <p:nvPr/>
        </p:nvGrpSpPr>
        <p:grpSpPr>
          <a:xfrm>
            <a:off x="5917250" y="4455625"/>
            <a:ext cx="2499000" cy="639000"/>
            <a:chOff x="789150" y="4148675"/>
            <a:chExt cx="2499000" cy="639000"/>
          </a:xfrm>
        </p:grpSpPr>
        <p:sp>
          <p:nvSpPr>
            <p:cNvPr id="466" name="Google Shape;466;p36"/>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467" name="Google Shape;467;p36"/>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468" name="Google Shape;468;p36"/>
          <p:cNvSpPr/>
          <p:nvPr/>
        </p:nvSpPr>
        <p:spPr>
          <a:xfrm>
            <a:off x="193888" y="4173325"/>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list_ais2</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37"/>
          <p:cNvGrpSpPr/>
          <p:nvPr/>
        </p:nvGrpSpPr>
        <p:grpSpPr>
          <a:xfrm>
            <a:off x="0" y="0"/>
            <a:ext cx="9144000" cy="5143493"/>
            <a:chOff x="0" y="0"/>
            <a:chExt cx="9144000" cy="5143493"/>
          </a:xfrm>
        </p:grpSpPr>
        <p:sp>
          <p:nvSpPr>
            <p:cNvPr id="474" name="Google Shape;474;p3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3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77" name="Google Shape;477;p3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78" name="Google Shape;47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9" name="Google Shape;479;p3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80" name="Google Shape;480;p3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81" name="Google Shape;481;p3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82" name="Google Shape;482;p37"/>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After having a basic tracker, next step is to fuse different sensors data.</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By using data from different sensors, we leverage each one's strengths and minimize their weaknesses.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LiDAR sensors give us a cloud of 3D point of everything that surround us.</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483" name="Google Shape;483;p37"/>
          <p:cNvPicPr preferRelativeResize="0"/>
          <p:nvPr/>
        </p:nvPicPr>
        <p:blipFill>
          <a:blip r:embed="rId6">
            <a:alphaModFix/>
          </a:blip>
          <a:stretch>
            <a:fillRect/>
          </a:stretch>
        </p:blipFill>
        <p:spPr>
          <a:xfrm>
            <a:off x="1182900" y="2669800"/>
            <a:ext cx="2845201" cy="2144450"/>
          </a:xfrm>
          <a:prstGeom prst="rect">
            <a:avLst/>
          </a:prstGeom>
          <a:noFill/>
          <a:ln>
            <a:noFill/>
          </a:ln>
        </p:spPr>
      </p:pic>
      <p:pic>
        <p:nvPicPr>
          <p:cNvPr id="484" name="Google Shape;484;p37"/>
          <p:cNvPicPr preferRelativeResize="0"/>
          <p:nvPr/>
        </p:nvPicPr>
        <p:blipFill>
          <a:blip r:embed="rId7">
            <a:alphaModFix/>
          </a:blip>
          <a:stretch>
            <a:fillRect/>
          </a:stretch>
        </p:blipFill>
        <p:spPr>
          <a:xfrm>
            <a:off x="4397900" y="2901889"/>
            <a:ext cx="3563200" cy="16802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38"/>
          <p:cNvGrpSpPr/>
          <p:nvPr/>
        </p:nvGrpSpPr>
        <p:grpSpPr>
          <a:xfrm>
            <a:off x="0" y="0"/>
            <a:ext cx="9144000" cy="5143493"/>
            <a:chOff x="0" y="0"/>
            <a:chExt cx="9144000" cy="5143493"/>
          </a:xfrm>
        </p:grpSpPr>
        <p:sp>
          <p:nvSpPr>
            <p:cNvPr id="490" name="Google Shape;490;p3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3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493" name="Google Shape;493;p3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494" name="Google Shape;4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95" name="Google Shape;495;p3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496" name="Google Shape;496;p3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497" name="Google Shape;497;p3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498" name="Google Shape;498;p38"/>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Let’s add it to the simulation:</a:t>
            </a:r>
            <a:endParaRPr sz="1600">
              <a:solidFill>
                <a:schemeClr val="dk2"/>
              </a:solidFill>
            </a:endParaRPr>
          </a:p>
          <a:p>
            <a:pPr indent="-330200" lvl="1" marL="914400" marR="0" rtl="0" algn="l">
              <a:lnSpc>
                <a:spcPct val="100000"/>
              </a:lnSpc>
              <a:spcBef>
                <a:spcPts val="0"/>
              </a:spcBef>
              <a:spcAft>
                <a:spcPts val="0"/>
              </a:spcAft>
              <a:buClr>
                <a:schemeClr val="dk2"/>
              </a:buClr>
              <a:buSzPts val="1600"/>
              <a:buAutoNum type="alphaLcPeriod"/>
            </a:pPr>
            <a:r>
              <a:rPr lang="es" sz="1600">
                <a:solidFill>
                  <a:schemeClr val="dk2"/>
                </a:solidFill>
              </a:rPr>
              <a:t>Open </a:t>
            </a:r>
            <a:r>
              <a:rPr b="1" lang="es" sz="1600">
                <a:solidFill>
                  <a:schemeClr val="dk2"/>
                </a:solidFill>
              </a:rPr>
              <a:t>drone_sim</a:t>
            </a:r>
            <a:r>
              <a:rPr lang="es" sz="1600">
                <a:solidFill>
                  <a:schemeClr val="dk2"/>
                </a:solidFill>
              </a:rPr>
              <a:t> project and inside </a:t>
            </a:r>
            <a:r>
              <a:rPr b="1" lang="es" sz="1600">
                <a:solidFill>
                  <a:schemeClr val="dk2"/>
                </a:solidFill>
              </a:rPr>
              <a:t>launch/</a:t>
            </a:r>
            <a:r>
              <a:rPr lang="es" sz="1600">
                <a:solidFill>
                  <a:schemeClr val="dk2"/>
                </a:solidFill>
              </a:rPr>
              <a:t> open “</a:t>
            </a:r>
            <a:r>
              <a:rPr b="1" lang="es" sz="1600">
                <a:solidFill>
                  <a:schemeClr val="dk2"/>
                </a:solidFill>
              </a:rPr>
              <a:t>drone_worl_launch.py</a:t>
            </a:r>
            <a:r>
              <a:rPr lang="es" sz="1600">
                <a:solidFill>
                  <a:schemeClr val="dk2"/>
                </a:solidFill>
              </a:rPr>
              <a:t>”</a:t>
            </a:r>
            <a:endParaRPr sz="1600">
              <a:solidFill>
                <a:schemeClr val="dk2"/>
              </a:solidFill>
            </a:endParaRPr>
          </a:p>
          <a:p>
            <a:pPr indent="-330200" lvl="1" marL="914400" marR="0" rtl="0" algn="l">
              <a:lnSpc>
                <a:spcPct val="100000"/>
              </a:lnSpc>
              <a:spcBef>
                <a:spcPts val="0"/>
              </a:spcBef>
              <a:spcAft>
                <a:spcPts val="0"/>
              </a:spcAft>
              <a:buClr>
                <a:schemeClr val="dk2"/>
              </a:buClr>
              <a:buSzPts val="1600"/>
              <a:buAutoNum type="alphaLcPeriod"/>
            </a:pPr>
            <a:r>
              <a:rPr lang="es" sz="1600">
                <a:solidFill>
                  <a:schemeClr val="dk2"/>
                </a:solidFill>
              </a:rPr>
              <a:t>In line 15 change “</a:t>
            </a:r>
            <a:r>
              <a:rPr b="1" lang="es" sz="1600">
                <a:solidFill>
                  <a:schemeClr val="dk2"/>
                </a:solidFill>
              </a:rPr>
              <a:t>model.sdf</a:t>
            </a:r>
            <a:r>
              <a:rPr lang="es" sz="1600">
                <a:solidFill>
                  <a:schemeClr val="dk2"/>
                </a:solidFill>
              </a:rPr>
              <a:t>” for “</a:t>
            </a:r>
            <a:r>
              <a:rPr b="1" lang="es" sz="1600">
                <a:solidFill>
                  <a:schemeClr val="dk2"/>
                </a:solidFill>
              </a:rPr>
              <a:t>model_lidar.sdf</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After that launch the simulator as before will also create topic to </a:t>
            </a:r>
            <a:r>
              <a:rPr lang="es" sz="1600">
                <a:solidFill>
                  <a:schemeClr val="dk2"/>
                </a:solidFill>
              </a:rPr>
              <a:t>receive</a:t>
            </a:r>
            <a:r>
              <a:rPr lang="es" sz="1600">
                <a:solidFill>
                  <a:schemeClr val="dk2"/>
                </a:solidFill>
              </a:rPr>
              <a:t> the pointcloud. The </a:t>
            </a:r>
            <a:r>
              <a:rPr b="1" lang="es" sz="1600">
                <a:solidFill>
                  <a:schemeClr val="dk2"/>
                </a:solidFill>
              </a:rPr>
              <a:t>topic</a:t>
            </a:r>
            <a:r>
              <a:rPr lang="es" sz="1600">
                <a:solidFill>
                  <a:schemeClr val="dk2"/>
                </a:solidFill>
              </a:rPr>
              <a:t> is “</a:t>
            </a:r>
            <a:r>
              <a:rPr b="1" lang="es" sz="1600">
                <a:solidFill>
                  <a:schemeClr val="dk2"/>
                </a:solidFill>
              </a:rPr>
              <a:t>drone/laser/scan</a:t>
            </a:r>
            <a:r>
              <a:rPr lang="es" sz="1600">
                <a:solidFill>
                  <a:schemeClr val="dk2"/>
                </a:solidFill>
              </a:rPr>
              <a:t>”</a:t>
            </a:r>
            <a:endParaRPr sz="1600">
              <a:solidFill>
                <a:schemeClr val="dk2"/>
              </a:solidFill>
            </a:endParaRPr>
          </a:p>
        </p:txBody>
      </p:sp>
      <p:pic>
        <p:nvPicPr>
          <p:cNvPr id="499" name="Google Shape;499;p38"/>
          <p:cNvPicPr preferRelativeResize="0"/>
          <p:nvPr/>
        </p:nvPicPr>
        <p:blipFill>
          <a:blip r:embed="rId6">
            <a:alphaModFix/>
          </a:blip>
          <a:stretch>
            <a:fillRect/>
          </a:stretch>
        </p:blipFill>
        <p:spPr>
          <a:xfrm>
            <a:off x="2257650" y="2366975"/>
            <a:ext cx="4628700" cy="25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9"/>
          <p:cNvGrpSpPr/>
          <p:nvPr/>
        </p:nvGrpSpPr>
        <p:grpSpPr>
          <a:xfrm>
            <a:off x="0" y="0"/>
            <a:ext cx="9144000" cy="5143493"/>
            <a:chOff x="0" y="0"/>
            <a:chExt cx="9144000" cy="5143493"/>
          </a:xfrm>
        </p:grpSpPr>
        <p:sp>
          <p:nvSpPr>
            <p:cNvPr id="505" name="Google Shape;505;p3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3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08" name="Google Shape;508;p3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09" name="Google Shape;50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10" name="Google Shape;510;p3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11" name="Google Shape;511;p3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12" name="Google Shape;512;p3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13" name="Google Shape;513;p39"/>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After that launching the simulator normal will also create a topic to receive the pointcloud. The </a:t>
            </a:r>
            <a:r>
              <a:rPr b="1" lang="es" sz="1600">
                <a:solidFill>
                  <a:schemeClr val="dk2"/>
                </a:solidFill>
              </a:rPr>
              <a:t>topic</a:t>
            </a:r>
            <a:r>
              <a:rPr lang="es" sz="1600">
                <a:solidFill>
                  <a:schemeClr val="dk2"/>
                </a:solidFill>
              </a:rPr>
              <a:t> is “</a:t>
            </a:r>
            <a:r>
              <a:rPr b="1" lang="es" sz="1600">
                <a:solidFill>
                  <a:schemeClr val="dk2"/>
                </a:solidFill>
              </a:rPr>
              <a:t>drone/laser/scan</a:t>
            </a:r>
            <a:r>
              <a:rPr lang="es" sz="1600">
                <a:solidFill>
                  <a:schemeClr val="dk2"/>
                </a:solidFill>
              </a:rPr>
              <a:t>”</a:t>
            </a:r>
            <a:endParaRPr sz="1600">
              <a:solidFill>
                <a:schemeClr val="dk2"/>
              </a:solidFill>
            </a:endParaRPr>
          </a:p>
        </p:txBody>
      </p:sp>
      <p:pic>
        <p:nvPicPr>
          <p:cNvPr id="514" name="Google Shape;514;p39"/>
          <p:cNvPicPr preferRelativeResize="0"/>
          <p:nvPr/>
        </p:nvPicPr>
        <p:blipFill rotWithShape="1">
          <a:blip r:embed="rId6">
            <a:alphaModFix/>
          </a:blip>
          <a:srcRect b="0" l="3642" r="0" t="0"/>
          <a:stretch/>
        </p:blipFill>
        <p:spPr>
          <a:xfrm>
            <a:off x="4111525" y="2399763"/>
            <a:ext cx="4909625" cy="2083725"/>
          </a:xfrm>
          <a:prstGeom prst="rect">
            <a:avLst/>
          </a:prstGeom>
          <a:noFill/>
          <a:ln>
            <a:noFill/>
          </a:ln>
        </p:spPr>
      </p:pic>
      <p:pic>
        <p:nvPicPr>
          <p:cNvPr id="515" name="Google Shape;515;p39"/>
          <p:cNvPicPr preferRelativeResize="0"/>
          <p:nvPr/>
        </p:nvPicPr>
        <p:blipFill rotWithShape="1">
          <a:blip r:embed="rId7">
            <a:alphaModFix/>
          </a:blip>
          <a:srcRect b="0" l="0" r="7851" t="0"/>
          <a:stretch/>
        </p:blipFill>
        <p:spPr>
          <a:xfrm>
            <a:off x="183050" y="2306500"/>
            <a:ext cx="3818200" cy="2270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pSp>
        <p:nvGrpSpPr>
          <p:cNvPr id="520" name="Google Shape;520;p40"/>
          <p:cNvGrpSpPr/>
          <p:nvPr/>
        </p:nvGrpSpPr>
        <p:grpSpPr>
          <a:xfrm>
            <a:off x="0" y="0"/>
            <a:ext cx="9144000" cy="5143493"/>
            <a:chOff x="0" y="0"/>
            <a:chExt cx="9144000" cy="5143493"/>
          </a:xfrm>
        </p:grpSpPr>
        <p:sp>
          <p:nvSpPr>
            <p:cNvPr id="521" name="Google Shape;521;p4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4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24" name="Google Shape;524;p4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25" name="Google Shape;52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26" name="Google Shape;526;p4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27" name="Google Shape;527;p4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28" name="Google Shape;528;p4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29" name="Google Shape;529;p40"/>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 can’t add the PointCloud data of the LiDAR directly to the tracker.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For that task a driver of the LiDAR has been developed.</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Transform from PointCloud to a vector of Traces.</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30" name="Google Shape;530;p40"/>
          <p:cNvPicPr preferRelativeResize="0"/>
          <p:nvPr/>
        </p:nvPicPr>
        <p:blipFill>
          <a:blip r:embed="rId6">
            <a:alphaModFix/>
          </a:blip>
          <a:stretch>
            <a:fillRect/>
          </a:stretch>
        </p:blipFill>
        <p:spPr>
          <a:xfrm>
            <a:off x="1006838" y="2454050"/>
            <a:ext cx="3090625" cy="2329426"/>
          </a:xfrm>
          <a:prstGeom prst="rect">
            <a:avLst/>
          </a:prstGeom>
          <a:noFill/>
          <a:ln>
            <a:noFill/>
          </a:ln>
        </p:spPr>
      </p:pic>
      <p:pic>
        <p:nvPicPr>
          <p:cNvPr id="531" name="Google Shape;531;p40"/>
          <p:cNvPicPr preferRelativeResize="0"/>
          <p:nvPr/>
        </p:nvPicPr>
        <p:blipFill>
          <a:blip r:embed="rId7">
            <a:alphaModFix/>
          </a:blip>
          <a:stretch>
            <a:fillRect/>
          </a:stretch>
        </p:blipFill>
        <p:spPr>
          <a:xfrm>
            <a:off x="4849800" y="2572043"/>
            <a:ext cx="3133375" cy="2093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41"/>
          <p:cNvGrpSpPr/>
          <p:nvPr/>
        </p:nvGrpSpPr>
        <p:grpSpPr>
          <a:xfrm>
            <a:off x="0" y="0"/>
            <a:ext cx="9144000" cy="5143493"/>
            <a:chOff x="0" y="0"/>
            <a:chExt cx="9144000" cy="5143493"/>
          </a:xfrm>
        </p:grpSpPr>
        <p:sp>
          <p:nvSpPr>
            <p:cNvPr id="537" name="Google Shape;537;p4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4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40" name="Google Shape;540;p4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41" name="Google Shape;5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42" name="Google Shape;542;p4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5. Adding LIDAR to the tracker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43" name="Google Shape;543;p4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44" name="Google Shape;544;p4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45" name="Google Shape;545;p41"/>
          <p:cNvSpPr txBox="1"/>
          <p:nvPr/>
        </p:nvSpPr>
        <p:spPr>
          <a:xfrm>
            <a:off x="896100" y="1183125"/>
            <a:ext cx="81249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If someone has any question or want to know how the driver works, just ask it.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46" name="Google Shape;546;p41"/>
          <p:cNvPicPr preferRelativeResize="0"/>
          <p:nvPr/>
        </p:nvPicPr>
        <p:blipFill>
          <a:blip r:embed="rId6">
            <a:alphaModFix/>
          </a:blip>
          <a:stretch>
            <a:fillRect/>
          </a:stretch>
        </p:blipFill>
        <p:spPr>
          <a:xfrm>
            <a:off x="1274225" y="2121850"/>
            <a:ext cx="3534764" cy="1542275"/>
          </a:xfrm>
          <a:prstGeom prst="rect">
            <a:avLst/>
          </a:prstGeom>
          <a:noFill/>
          <a:ln>
            <a:noFill/>
          </a:ln>
        </p:spPr>
      </p:pic>
      <p:pic>
        <p:nvPicPr>
          <p:cNvPr id="547" name="Google Shape;547;p41"/>
          <p:cNvPicPr preferRelativeResize="0"/>
          <p:nvPr/>
        </p:nvPicPr>
        <p:blipFill>
          <a:blip r:embed="rId7">
            <a:alphaModFix/>
          </a:blip>
          <a:stretch>
            <a:fillRect/>
          </a:stretch>
        </p:blipFill>
        <p:spPr>
          <a:xfrm>
            <a:off x="5251650" y="2121849"/>
            <a:ext cx="2618133" cy="1564925"/>
          </a:xfrm>
          <a:prstGeom prst="rect">
            <a:avLst/>
          </a:prstGeom>
          <a:noFill/>
          <a:ln>
            <a:noFill/>
          </a:ln>
        </p:spPr>
      </p:pic>
      <p:pic>
        <p:nvPicPr>
          <p:cNvPr id="548" name="Google Shape;548;p41"/>
          <p:cNvPicPr preferRelativeResize="0"/>
          <p:nvPr/>
        </p:nvPicPr>
        <p:blipFill>
          <a:blip r:embed="rId8">
            <a:alphaModFix/>
          </a:blip>
          <a:stretch>
            <a:fillRect/>
          </a:stretch>
        </p:blipFill>
        <p:spPr>
          <a:xfrm>
            <a:off x="3154371" y="3742633"/>
            <a:ext cx="2835255" cy="393600"/>
          </a:xfrm>
          <a:prstGeom prst="rect">
            <a:avLst/>
          </a:prstGeom>
          <a:noFill/>
          <a:ln>
            <a:noFill/>
          </a:ln>
        </p:spPr>
      </p:pic>
      <p:grpSp>
        <p:nvGrpSpPr>
          <p:cNvPr id="549" name="Google Shape;549;p41"/>
          <p:cNvGrpSpPr/>
          <p:nvPr/>
        </p:nvGrpSpPr>
        <p:grpSpPr>
          <a:xfrm>
            <a:off x="5973450" y="4455625"/>
            <a:ext cx="2499000" cy="639000"/>
            <a:chOff x="789150" y="4148675"/>
            <a:chExt cx="2499000" cy="639000"/>
          </a:xfrm>
        </p:grpSpPr>
        <p:sp>
          <p:nvSpPr>
            <p:cNvPr id="550" name="Google Shape;550;p41"/>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551" name="Google Shape;551;p41"/>
            <p:cNvPicPr preferRelativeResize="0"/>
            <p:nvPr/>
          </p:nvPicPr>
          <p:blipFill>
            <a:blip r:embed="rId9">
              <a:alphaModFix/>
            </a:blip>
            <a:stretch>
              <a:fillRect/>
            </a:stretch>
          </p:blipFill>
          <p:spPr>
            <a:xfrm>
              <a:off x="2765925" y="4243375"/>
              <a:ext cx="449600" cy="449600"/>
            </a:xfrm>
            <a:prstGeom prst="rect">
              <a:avLst/>
            </a:prstGeom>
            <a:noFill/>
            <a:ln>
              <a:noFill/>
            </a:ln>
          </p:spPr>
        </p:pic>
      </p:grpSp>
      <p:sp>
        <p:nvSpPr>
          <p:cNvPr id="552" name="Google Shape;552;p41"/>
          <p:cNvSpPr/>
          <p:nvPr/>
        </p:nvSpPr>
        <p:spPr>
          <a:xfrm>
            <a:off x="193888" y="4173325"/>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10"/>
              </a:rPr>
              <a:t>https://github.com/Javgilavi/multitracker_sim_ws</a:t>
            </a:r>
            <a:br>
              <a:rPr lang="es" sz="900"/>
            </a:br>
            <a:r>
              <a:rPr lang="es" sz="900"/>
              <a:t>Branch: bones_lidar</a:t>
            </a:r>
            <a:endParaRPr sz="900"/>
          </a:p>
        </p:txBody>
      </p:sp>
      <p:pic>
        <p:nvPicPr>
          <p:cNvPr id="553" name="Google Shape;553;p41"/>
          <p:cNvPicPr preferRelativeResize="0"/>
          <p:nvPr/>
        </p:nvPicPr>
        <p:blipFill>
          <a:blip r:embed="rId11">
            <a:alphaModFix/>
          </a:blip>
          <a:stretch>
            <a:fillRect/>
          </a:stretch>
        </p:blipFill>
        <p:spPr>
          <a:xfrm>
            <a:off x="509550" y="1898551"/>
            <a:ext cx="8124899" cy="1447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grpSp>
        <p:nvGrpSpPr>
          <p:cNvPr id="83" name="Google Shape;83;p15"/>
          <p:cNvGrpSpPr/>
          <p:nvPr/>
        </p:nvGrpSpPr>
        <p:grpSpPr>
          <a:xfrm>
            <a:off x="0" y="0"/>
            <a:ext cx="9144000" cy="5143493"/>
            <a:chOff x="0" y="0"/>
            <a:chExt cx="9144000" cy="5143493"/>
          </a:xfrm>
        </p:grpSpPr>
        <p:sp>
          <p:nvSpPr>
            <p:cNvPr id="84" name="Google Shape;84;p1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87" name="Google Shape;87;p1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88" name="Google Shape;8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9" name="Google Shape;89;p1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is flyROS?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90" name="Google Shape;90;p15"/>
          <p:cNvPicPr preferRelativeResize="0"/>
          <p:nvPr/>
        </p:nvPicPr>
        <p:blipFill>
          <a:blip r:embed="rId5">
            <a:alphaModFix/>
          </a:blip>
          <a:stretch>
            <a:fillRect/>
          </a:stretch>
        </p:blipFill>
        <p:spPr>
          <a:xfrm>
            <a:off x="3796673" y="463950"/>
            <a:ext cx="2696725" cy="719125"/>
          </a:xfrm>
          <a:prstGeom prst="rect">
            <a:avLst/>
          </a:prstGeom>
          <a:noFill/>
          <a:ln>
            <a:noFill/>
          </a:ln>
        </p:spPr>
      </p:pic>
      <p:sp>
        <p:nvSpPr>
          <p:cNvPr id="91" name="Google Shape;91;p15"/>
          <p:cNvSpPr txBox="1"/>
          <p:nvPr/>
        </p:nvSpPr>
        <p:spPr>
          <a:xfrm>
            <a:off x="929825" y="1588800"/>
            <a:ext cx="7777800" cy="19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 </a:t>
            </a:r>
            <a:r>
              <a:rPr b="1" lang="es" sz="1600">
                <a:solidFill>
                  <a:schemeClr val="dk2"/>
                </a:solidFill>
              </a:rPr>
              <a:t>Spanish SME</a:t>
            </a:r>
            <a:r>
              <a:rPr lang="es" sz="1600">
                <a:solidFill>
                  <a:schemeClr val="dk2"/>
                </a:solidFill>
              </a:rPr>
              <a:t> founded in </a:t>
            </a:r>
            <a:r>
              <a:rPr b="1" lang="es" sz="1600">
                <a:solidFill>
                  <a:schemeClr val="dk2"/>
                </a:solidFill>
              </a:rPr>
              <a:t>November 2019</a:t>
            </a:r>
            <a:r>
              <a:rPr lang="es" sz="1600">
                <a:solidFill>
                  <a:schemeClr val="dk2"/>
                </a:solidFill>
              </a:rPr>
              <a:t> by </a:t>
            </a:r>
            <a:r>
              <a:rPr b="1" lang="es" sz="1600">
                <a:solidFill>
                  <a:schemeClr val="dk2"/>
                </a:solidFill>
              </a:rPr>
              <a:t>two researchers</a:t>
            </a:r>
            <a:r>
              <a:rPr lang="es" sz="1600">
                <a:solidFill>
                  <a:schemeClr val="dk2"/>
                </a:solidFill>
              </a:rPr>
              <a:t> in </a:t>
            </a:r>
            <a:r>
              <a:rPr b="1" lang="es" sz="1600">
                <a:solidFill>
                  <a:schemeClr val="dk2"/>
                </a:solidFill>
              </a:rPr>
              <a:t>robotics</a:t>
            </a:r>
            <a:r>
              <a:rPr lang="es" sz="1600">
                <a:solidFill>
                  <a:schemeClr val="dk2"/>
                </a:solidFill>
              </a:rPr>
              <a:t> from the University of Seville (GRVC Robotics Lab)</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Each one with </a:t>
            </a:r>
            <a:r>
              <a:rPr b="1" lang="es" sz="1600">
                <a:solidFill>
                  <a:schemeClr val="dk2"/>
                </a:solidFill>
              </a:rPr>
              <a:t>15+ years of expertise</a:t>
            </a:r>
            <a:r>
              <a:rPr lang="es" sz="1600">
                <a:solidFill>
                  <a:schemeClr val="dk2"/>
                </a:solidFill>
              </a:rPr>
              <a:t> in the field of </a:t>
            </a:r>
            <a:r>
              <a:rPr b="1" lang="es" sz="1600">
                <a:solidFill>
                  <a:schemeClr val="dk2"/>
                </a:solidFill>
              </a:rPr>
              <a:t>Aerial Robotics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Acquired through </a:t>
            </a:r>
            <a:r>
              <a:rPr b="1" lang="es" sz="1600">
                <a:solidFill>
                  <a:schemeClr val="dk2"/>
                </a:solidFill>
              </a:rPr>
              <a:t>numerous</a:t>
            </a:r>
            <a:r>
              <a:rPr lang="es" sz="1600">
                <a:solidFill>
                  <a:schemeClr val="dk2"/>
                </a:solidFill>
              </a:rPr>
              <a:t> and diverse </a:t>
            </a:r>
            <a:r>
              <a:rPr b="1" lang="es" sz="1600">
                <a:solidFill>
                  <a:schemeClr val="dk2"/>
                </a:solidFill>
              </a:rPr>
              <a:t>European and National Projects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With the mission of delivering </a:t>
            </a:r>
            <a:r>
              <a:rPr b="1" lang="es" sz="1600">
                <a:solidFill>
                  <a:schemeClr val="dk2"/>
                </a:solidFill>
              </a:rPr>
              <a:t>cutting-edge robotic solutions to real-life</a:t>
            </a:r>
            <a:r>
              <a:rPr lang="es" sz="1600">
                <a:solidFill>
                  <a:schemeClr val="dk2"/>
                </a:solidFill>
              </a:rPr>
              <a:t> industry</a:t>
            </a:r>
            <a:endParaRPr sz="16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42"/>
          <p:cNvGrpSpPr/>
          <p:nvPr/>
        </p:nvGrpSpPr>
        <p:grpSpPr>
          <a:xfrm>
            <a:off x="0" y="0"/>
            <a:ext cx="9144000" cy="5143493"/>
            <a:chOff x="0" y="0"/>
            <a:chExt cx="9144000" cy="5143493"/>
          </a:xfrm>
        </p:grpSpPr>
        <p:sp>
          <p:nvSpPr>
            <p:cNvPr id="559" name="Google Shape;559;p4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4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62" name="Google Shape;562;p4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63" name="Google Shape;56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64" name="Google Shape;564;p42"/>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65" name="Google Shape;565;p42"/>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66" name="Google Shape;566;p42"/>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67" name="Google Shape;567;p42"/>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Time for the logic of </a:t>
            </a:r>
            <a:r>
              <a:rPr b="1" lang="es" sz="1600">
                <a:solidFill>
                  <a:schemeClr val="dk2"/>
                </a:solidFill>
              </a:rPr>
              <a:t>matching</a:t>
            </a:r>
            <a:r>
              <a:rPr lang="es" sz="1600">
                <a:solidFill>
                  <a:schemeClr val="dk2"/>
                </a:solidFill>
              </a:rPr>
              <a:t> the </a:t>
            </a:r>
            <a:r>
              <a:rPr b="1" lang="es" sz="1600">
                <a:solidFill>
                  <a:schemeClr val="dk2"/>
                </a:solidFill>
              </a:rPr>
              <a:t>LIDAR traces</a:t>
            </a:r>
            <a:r>
              <a:rPr lang="es" sz="1600">
                <a:solidFill>
                  <a:schemeClr val="dk2"/>
                </a:solidFill>
              </a:rPr>
              <a:t> with the </a:t>
            </a:r>
            <a:r>
              <a:rPr b="1" lang="es" sz="1600">
                <a:solidFill>
                  <a:schemeClr val="dk2"/>
                </a:solidFill>
              </a:rPr>
              <a:t>already tracked obstacle list</a:t>
            </a:r>
            <a:r>
              <a:rPr lang="es" sz="1600">
                <a:solidFill>
                  <a:schemeClr val="dk2"/>
                </a:solidFill>
              </a:rPr>
              <a:t>.</a:t>
            </a:r>
            <a:endParaRPr sz="1100">
              <a:solidFill>
                <a:schemeClr val="dk1"/>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68" name="Google Shape;568;p42"/>
          <p:cNvPicPr preferRelativeResize="0"/>
          <p:nvPr/>
        </p:nvPicPr>
        <p:blipFill>
          <a:blip r:embed="rId6">
            <a:alphaModFix/>
          </a:blip>
          <a:stretch>
            <a:fillRect/>
          </a:stretch>
        </p:blipFill>
        <p:spPr>
          <a:xfrm>
            <a:off x="1931337" y="2076800"/>
            <a:ext cx="4976524" cy="2629451"/>
          </a:xfrm>
          <a:prstGeom prst="rect">
            <a:avLst/>
          </a:prstGeom>
          <a:noFill/>
          <a:ln>
            <a:noFill/>
          </a:ln>
        </p:spPr>
      </p:pic>
      <p:sp>
        <p:nvSpPr>
          <p:cNvPr id="569" name="Google Shape;569;p42"/>
          <p:cNvSpPr/>
          <p:nvPr/>
        </p:nvSpPr>
        <p:spPr>
          <a:xfrm>
            <a:off x="6766225" y="3875250"/>
            <a:ext cx="1724400" cy="725100"/>
          </a:xfrm>
          <a:prstGeom prst="rect">
            <a:avLst/>
          </a:prstGeom>
          <a:noFill/>
          <a:ln cap="flat" cmpd="sng" w="9525">
            <a:solidFill>
              <a:schemeClr val="dk2"/>
            </a:solidFill>
            <a:prstDash val="solid"/>
            <a:round/>
            <a:headEnd len="sm" w="sm" type="none"/>
            <a:tailEnd len="sm" w="sm" type="none"/>
          </a:ln>
        </p:spPr>
        <p:txBody>
          <a:bodyPr anchorCtr="0" anchor="ctr" bIns="270000" lIns="91425" spcFirstLastPara="1" rIns="91425" wrap="square" tIns="0">
            <a:noAutofit/>
          </a:bodyPr>
          <a:lstStyle/>
          <a:p>
            <a:pPr indent="0" lvl="0" marL="0" rtl="0" algn="l">
              <a:lnSpc>
                <a:spcPct val="115000"/>
              </a:lnSpc>
              <a:spcBef>
                <a:spcPts val="2400"/>
              </a:spcBef>
              <a:spcAft>
                <a:spcPts val="0"/>
              </a:spcAft>
              <a:buClr>
                <a:schemeClr val="dk1"/>
              </a:buClr>
              <a:buSzPts val="1100"/>
              <a:buFont typeface="Arial"/>
              <a:buNone/>
            </a:pPr>
            <a:r>
              <a:rPr b="1" lang="es" sz="700">
                <a:solidFill>
                  <a:schemeClr val="dk1"/>
                </a:solidFill>
              </a:rPr>
              <a:t>NeighborTrack: Improving Single Object Tracking by Bipartite Matching with Neighbor Tracklets</a:t>
            </a:r>
            <a:endParaRPr sz="500">
              <a:solidFill>
                <a:schemeClr val="dk1"/>
              </a:solidFill>
            </a:endParaRPr>
          </a:p>
          <a:p>
            <a:pPr indent="0" lvl="0" marL="0" rtl="0" algn="l">
              <a:spcBef>
                <a:spcPts val="600"/>
              </a:spcBef>
              <a:spcAft>
                <a:spcPts val="0"/>
              </a:spcAft>
              <a:buClr>
                <a:schemeClr val="dk1"/>
              </a:buClr>
              <a:buSzPts val="1100"/>
              <a:buFont typeface="Arial"/>
              <a:buNone/>
            </a:pPr>
            <a:r>
              <a:rPr b="1" lang="es" sz="600">
                <a:solidFill>
                  <a:schemeClr val="dk1"/>
                </a:solidFill>
              </a:rPr>
              <a:t>Yu-Hsi Chen et al</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43"/>
          <p:cNvGrpSpPr/>
          <p:nvPr/>
        </p:nvGrpSpPr>
        <p:grpSpPr>
          <a:xfrm>
            <a:off x="0" y="0"/>
            <a:ext cx="9144000" cy="5143493"/>
            <a:chOff x="0" y="0"/>
            <a:chExt cx="9144000" cy="5143493"/>
          </a:xfrm>
        </p:grpSpPr>
        <p:sp>
          <p:nvSpPr>
            <p:cNvPr id="575" name="Google Shape;575;p43"/>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43"/>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78" name="Google Shape;578;p43"/>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79" name="Google Shape;57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80" name="Google Shape;580;p43"/>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81" name="Google Shape;581;p43"/>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82" name="Google Shape;582;p43"/>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83" name="Google Shape;583;p43"/>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Use of </a:t>
            </a:r>
            <a:r>
              <a:rPr b="1" lang="es" sz="1600">
                <a:solidFill>
                  <a:schemeClr val="dk2"/>
                </a:solidFill>
              </a:rPr>
              <a:t>euclidean</a:t>
            </a:r>
            <a:r>
              <a:rPr b="1" lang="es" sz="1600">
                <a:solidFill>
                  <a:schemeClr val="dk2"/>
                </a:solidFill>
              </a:rPr>
              <a:t> position (xyz) distance</a:t>
            </a:r>
            <a:r>
              <a:rPr lang="es" sz="1600">
                <a:solidFill>
                  <a:schemeClr val="dk2"/>
                </a:solidFill>
              </a:rPr>
              <a:t>.</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But other distances can be used to upgrade the quality of the matches. </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b="1" lang="es" sz="1600">
                <a:solidFill>
                  <a:schemeClr val="dk2"/>
                </a:solidFill>
              </a:rPr>
              <a:t>Best distance -&gt; less mismatches -&gt; better tracking</a:t>
            </a:r>
            <a:endParaRPr b="1"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584" name="Google Shape;584;p43"/>
          <p:cNvPicPr preferRelativeResize="0"/>
          <p:nvPr/>
        </p:nvPicPr>
        <p:blipFill>
          <a:blip r:embed="rId6">
            <a:alphaModFix/>
          </a:blip>
          <a:stretch>
            <a:fillRect/>
          </a:stretch>
        </p:blipFill>
        <p:spPr>
          <a:xfrm>
            <a:off x="3553486" y="2363850"/>
            <a:ext cx="2463024" cy="2483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44"/>
          <p:cNvGrpSpPr/>
          <p:nvPr/>
        </p:nvGrpSpPr>
        <p:grpSpPr>
          <a:xfrm>
            <a:off x="0" y="0"/>
            <a:ext cx="9144000" cy="5143493"/>
            <a:chOff x="0" y="0"/>
            <a:chExt cx="9144000" cy="5143493"/>
          </a:xfrm>
        </p:grpSpPr>
        <p:sp>
          <p:nvSpPr>
            <p:cNvPr id="590" name="Google Shape;590;p44"/>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44"/>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593" name="Google Shape;593;p44"/>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594" name="Google Shape;59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95" name="Google Shape;595;p44"/>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596" name="Google Shape;596;p44"/>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597" name="Google Shape;597;p44"/>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598" name="Google Shape;598;p44"/>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We’ll use </a:t>
            </a:r>
            <a:r>
              <a:rPr b="1" lang="es" sz="1600">
                <a:solidFill>
                  <a:schemeClr val="dk2"/>
                </a:solidFill>
              </a:rPr>
              <a:t>double distance check </a:t>
            </a:r>
            <a:r>
              <a:rPr lang="es" sz="1600">
                <a:solidFill>
                  <a:schemeClr val="dk2"/>
                </a:solidFill>
              </a:rPr>
              <a:t>for matching between LiDAR trace and obstacles</a:t>
            </a:r>
            <a:r>
              <a:rPr lang="es" sz="1600">
                <a:solidFill>
                  <a:schemeClr val="dk2"/>
                </a:solidFill>
              </a:rPr>
              <a:t> from the list to be </a:t>
            </a:r>
            <a:r>
              <a:rPr b="1" lang="es" sz="1600">
                <a:solidFill>
                  <a:schemeClr val="dk2"/>
                </a:solidFill>
              </a:rPr>
              <a:t>sure the match selected is the best option</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599" name="Google Shape;599;p44"/>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descr="Texto&#10;&#10;Descripción generada automáticamente" id="600" name="Google Shape;600;p44"/>
          <p:cNvPicPr preferRelativeResize="0"/>
          <p:nvPr/>
        </p:nvPicPr>
        <p:blipFill>
          <a:blip r:embed="rId6">
            <a:alphaModFix/>
          </a:blip>
          <a:stretch>
            <a:fillRect/>
          </a:stretch>
        </p:blipFill>
        <p:spPr>
          <a:xfrm>
            <a:off x="4927388" y="2178800"/>
            <a:ext cx="3687250" cy="2368000"/>
          </a:xfrm>
          <a:prstGeom prst="rect">
            <a:avLst/>
          </a:prstGeom>
          <a:noFill/>
          <a:ln>
            <a:noFill/>
          </a:ln>
        </p:spPr>
      </p:pic>
      <p:sp>
        <p:nvSpPr>
          <p:cNvPr id="601" name="Google Shape;601;p44"/>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grpSp>
        <p:nvGrpSpPr>
          <p:cNvPr id="602" name="Google Shape;602;p44"/>
          <p:cNvGrpSpPr/>
          <p:nvPr/>
        </p:nvGrpSpPr>
        <p:grpSpPr>
          <a:xfrm>
            <a:off x="529363" y="2312150"/>
            <a:ext cx="4320540" cy="2101300"/>
            <a:chOff x="436325" y="2312150"/>
            <a:chExt cx="4320540" cy="2101300"/>
          </a:xfrm>
        </p:grpSpPr>
        <p:pic>
          <p:nvPicPr>
            <p:cNvPr descr="Gráfico, Gráfico de cajas y bigotes&#10;&#10;Descripción generada automáticamente" id="603" name="Google Shape;603;p44"/>
            <p:cNvPicPr preferRelativeResize="0"/>
            <p:nvPr/>
          </p:nvPicPr>
          <p:blipFill>
            <a:blip r:embed="rId7">
              <a:alphaModFix/>
            </a:blip>
            <a:stretch>
              <a:fillRect/>
            </a:stretch>
          </p:blipFill>
          <p:spPr>
            <a:xfrm>
              <a:off x="436325" y="2343500"/>
              <a:ext cx="4320540" cy="2069950"/>
            </a:xfrm>
            <a:prstGeom prst="rect">
              <a:avLst/>
            </a:prstGeom>
            <a:noFill/>
            <a:ln>
              <a:noFill/>
            </a:ln>
          </p:spPr>
        </p:pic>
        <p:sp>
          <p:nvSpPr>
            <p:cNvPr id="604" name="Google Shape;604;p44"/>
            <p:cNvSpPr/>
            <p:nvPr/>
          </p:nvSpPr>
          <p:spPr>
            <a:xfrm>
              <a:off x="816875" y="2312150"/>
              <a:ext cx="3687300" cy="2007600"/>
            </a:xfrm>
            <a:prstGeom prst="rect">
              <a:avLst/>
            </a:prstGeom>
            <a:noFill/>
            <a:ln cap="flat" cmpd="sng" w="9525">
              <a:solidFill>
                <a:schemeClr val="dk2"/>
              </a:solidFill>
              <a:prstDash val="solid"/>
              <a:round/>
              <a:headEnd len="sm" w="sm" type="none"/>
              <a:tailEnd len="sm" w="sm" type="none"/>
            </a:ln>
          </p:spPr>
          <p:txBody>
            <a:bodyPr anchorCtr="0" anchor="ctr" bIns="270000" lIns="91425" spcFirstLastPara="1" rIns="91425" wrap="square" tIns="0">
              <a:noAutofit/>
            </a:bodyPr>
            <a:lstStyle/>
            <a:p>
              <a:pPr indent="0" lvl="0" marL="0" rtl="0" algn="l">
                <a:spcBef>
                  <a:spcPts val="0"/>
                </a:spcBef>
                <a:spcAft>
                  <a:spcPts val="0"/>
                </a:spcAft>
                <a:buNone/>
              </a:pPr>
              <a:r>
                <a:t/>
              </a:r>
              <a:endParaRPr sz="900"/>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grpSp>
        <p:nvGrpSpPr>
          <p:cNvPr id="609" name="Google Shape;609;p45"/>
          <p:cNvGrpSpPr/>
          <p:nvPr/>
        </p:nvGrpSpPr>
        <p:grpSpPr>
          <a:xfrm>
            <a:off x="0" y="0"/>
            <a:ext cx="9144000" cy="5143493"/>
            <a:chOff x="0" y="0"/>
            <a:chExt cx="9144000" cy="5143493"/>
          </a:xfrm>
        </p:grpSpPr>
        <p:sp>
          <p:nvSpPr>
            <p:cNvPr id="610" name="Google Shape;610;p45"/>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45"/>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13" name="Google Shape;613;p45"/>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14" name="Google Shape;6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15" name="Google Shape;615;p45"/>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16" name="Google Shape;616;p45"/>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17" name="Google Shape;617;p45"/>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18" name="Google Shape;618;p45"/>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Code time.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619" name="Google Shape;619;p45"/>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620" name="Google Shape;620;p45"/>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621" name="Google Shape;621;p45"/>
          <p:cNvPicPr preferRelativeResize="0"/>
          <p:nvPr/>
        </p:nvPicPr>
        <p:blipFill>
          <a:blip r:embed="rId6">
            <a:alphaModFix/>
          </a:blip>
          <a:stretch>
            <a:fillRect/>
          </a:stretch>
        </p:blipFill>
        <p:spPr>
          <a:xfrm>
            <a:off x="1723163" y="1910096"/>
            <a:ext cx="5240426" cy="1062700"/>
          </a:xfrm>
          <a:prstGeom prst="rect">
            <a:avLst/>
          </a:prstGeom>
          <a:noFill/>
          <a:ln>
            <a:noFill/>
          </a:ln>
        </p:spPr>
      </p:pic>
      <p:pic>
        <p:nvPicPr>
          <p:cNvPr id="622" name="Google Shape;622;p45"/>
          <p:cNvPicPr preferRelativeResize="0"/>
          <p:nvPr/>
        </p:nvPicPr>
        <p:blipFill>
          <a:blip r:embed="rId7">
            <a:alphaModFix/>
          </a:blip>
          <a:stretch>
            <a:fillRect/>
          </a:stretch>
        </p:blipFill>
        <p:spPr>
          <a:xfrm>
            <a:off x="3098306" y="3100750"/>
            <a:ext cx="2947400" cy="816350"/>
          </a:xfrm>
          <a:prstGeom prst="rect">
            <a:avLst/>
          </a:prstGeom>
          <a:noFill/>
          <a:ln>
            <a:noFill/>
          </a:ln>
        </p:spPr>
      </p:pic>
      <p:grpSp>
        <p:nvGrpSpPr>
          <p:cNvPr id="623" name="Google Shape;623;p45"/>
          <p:cNvGrpSpPr/>
          <p:nvPr/>
        </p:nvGrpSpPr>
        <p:grpSpPr>
          <a:xfrm>
            <a:off x="6045675" y="4319625"/>
            <a:ext cx="2499000" cy="639000"/>
            <a:chOff x="789150" y="4148675"/>
            <a:chExt cx="2499000" cy="639000"/>
          </a:xfrm>
        </p:grpSpPr>
        <p:sp>
          <p:nvSpPr>
            <p:cNvPr id="624" name="Google Shape;624;p45"/>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25" name="Google Shape;625;p45"/>
            <p:cNvPicPr preferRelativeResize="0"/>
            <p:nvPr/>
          </p:nvPicPr>
          <p:blipFill>
            <a:blip r:embed="rId8">
              <a:alphaModFix/>
            </a:blip>
            <a:stretch>
              <a:fillRect/>
            </a:stretch>
          </p:blipFill>
          <p:spPr>
            <a:xfrm>
              <a:off x="2765925" y="4243375"/>
              <a:ext cx="449600" cy="449600"/>
            </a:xfrm>
            <a:prstGeom prst="rect">
              <a:avLst/>
            </a:prstGeom>
            <a:noFill/>
            <a:ln>
              <a:noFill/>
            </a:ln>
          </p:spPr>
        </p:pic>
      </p:grpSp>
      <p:pic>
        <p:nvPicPr>
          <p:cNvPr id="626" name="Google Shape;626;p45"/>
          <p:cNvPicPr preferRelativeResize="0"/>
          <p:nvPr/>
        </p:nvPicPr>
        <p:blipFill>
          <a:blip r:embed="rId9">
            <a:alphaModFix/>
          </a:blip>
          <a:stretch>
            <a:fillRect/>
          </a:stretch>
        </p:blipFill>
        <p:spPr>
          <a:xfrm>
            <a:off x="1642225" y="3100750"/>
            <a:ext cx="918900" cy="912025"/>
          </a:xfrm>
          <a:prstGeom prst="rect">
            <a:avLst/>
          </a:prstGeom>
          <a:noFill/>
          <a:ln>
            <a:noFill/>
          </a:ln>
        </p:spPr>
      </p:pic>
      <p:pic>
        <p:nvPicPr>
          <p:cNvPr id="627" name="Google Shape;627;p45"/>
          <p:cNvPicPr preferRelativeResize="0"/>
          <p:nvPr/>
        </p:nvPicPr>
        <p:blipFill>
          <a:blip r:embed="rId10">
            <a:alphaModFix/>
          </a:blip>
          <a:stretch>
            <a:fillRect/>
          </a:stretch>
        </p:blipFill>
        <p:spPr>
          <a:xfrm>
            <a:off x="7044524" y="2536675"/>
            <a:ext cx="1559850" cy="1533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46"/>
          <p:cNvGrpSpPr/>
          <p:nvPr/>
        </p:nvGrpSpPr>
        <p:grpSpPr>
          <a:xfrm>
            <a:off x="0" y="0"/>
            <a:ext cx="9144000" cy="5143493"/>
            <a:chOff x="0" y="0"/>
            <a:chExt cx="9144000" cy="5143493"/>
          </a:xfrm>
        </p:grpSpPr>
        <p:sp>
          <p:nvSpPr>
            <p:cNvPr id="633" name="Google Shape;633;p4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4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36" name="Google Shape;636;p4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37" name="Google Shape;63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8" name="Google Shape;638;p4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6. Matching of LIDAR tracks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39" name="Google Shape;639;p46"/>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40" name="Google Shape;640;p46"/>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41" name="Google Shape;641;p46"/>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marR="0" rtl="0" algn="l">
              <a:lnSpc>
                <a:spcPct val="100000"/>
              </a:lnSpc>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642" name="Google Shape;642;p46"/>
          <p:cNvSpPr txBox="1"/>
          <p:nvPr/>
        </p:nvSpPr>
        <p:spPr>
          <a:xfrm>
            <a:off x="234777" y="2276307"/>
            <a:ext cx="1621500" cy="16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643" name="Google Shape;643;p46"/>
          <p:cNvSpPr txBox="1"/>
          <p:nvPr/>
        </p:nvSpPr>
        <p:spPr>
          <a:xfrm>
            <a:off x="224428" y="3065601"/>
            <a:ext cx="1417800" cy="13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grpSp>
        <p:nvGrpSpPr>
          <p:cNvPr id="644" name="Google Shape;644;p46"/>
          <p:cNvGrpSpPr/>
          <p:nvPr/>
        </p:nvGrpSpPr>
        <p:grpSpPr>
          <a:xfrm>
            <a:off x="6045675" y="4319625"/>
            <a:ext cx="2499000" cy="639000"/>
            <a:chOff x="789150" y="4148675"/>
            <a:chExt cx="2499000" cy="639000"/>
          </a:xfrm>
        </p:grpSpPr>
        <p:sp>
          <p:nvSpPr>
            <p:cNvPr id="645" name="Google Shape;645;p46"/>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46" name="Google Shape;646;p46"/>
            <p:cNvPicPr preferRelativeResize="0"/>
            <p:nvPr/>
          </p:nvPicPr>
          <p:blipFill>
            <a:blip r:embed="rId6">
              <a:alphaModFix/>
            </a:blip>
            <a:stretch>
              <a:fillRect/>
            </a:stretch>
          </p:blipFill>
          <p:spPr>
            <a:xfrm>
              <a:off x="2765925" y="4243375"/>
              <a:ext cx="449600" cy="449600"/>
            </a:xfrm>
            <a:prstGeom prst="rect">
              <a:avLst/>
            </a:prstGeom>
            <a:noFill/>
            <a:ln>
              <a:noFill/>
            </a:ln>
          </p:spPr>
        </p:pic>
      </p:grpSp>
      <p:pic>
        <p:nvPicPr>
          <p:cNvPr id="647" name="Google Shape;647;p46"/>
          <p:cNvPicPr preferRelativeResize="0"/>
          <p:nvPr/>
        </p:nvPicPr>
        <p:blipFill>
          <a:blip r:embed="rId7">
            <a:alphaModFix/>
          </a:blip>
          <a:stretch>
            <a:fillRect/>
          </a:stretch>
        </p:blipFill>
        <p:spPr>
          <a:xfrm>
            <a:off x="653800" y="1271250"/>
            <a:ext cx="4697350" cy="3300300"/>
          </a:xfrm>
          <a:prstGeom prst="rect">
            <a:avLst/>
          </a:prstGeom>
          <a:noFill/>
          <a:ln>
            <a:noFill/>
          </a:ln>
        </p:spPr>
      </p:pic>
      <p:pic>
        <p:nvPicPr>
          <p:cNvPr id="648" name="Google Shape;648;p46"/>
          <p:cNvPicPr preferRelativeResize="0"/>
          <p:nvPr/>
        </p:nvPicPr>
        <p:blipFill>
          <a:blip r:embed="rId8">
            <a:alphaModFix/>
          </a:blip>
          <a:stretch>
            <a:fillRect/>
          </a:stretch>
        </p:blipFill>
        <p:spPr>
          <a:xfrm>
            <a:off x="5492575" y="1710525"/>
            <a:ext cx="3052099" cy="1014650"/>
          </a:xfrm>
          <a:prstGeom prst="rect">
            <a:avLst/>
          </a:prstGeom>
          <a:noFill/>
          <a:ln>
            <a:noFill/>
          </a:ln>
        </p:spPr>
      </p:pic>
      <p:sp>
        <p:nvSpPr>
          <p:cNvPr id="649" name="Google Shape;649;p46"/>
          <p:cNvSpPr/>
          <p:nvPr/>
        </p:nvSpPr>
        <p:spPr>
          <a:xfrm>
            <a:off x="5559863" y="2975700"/>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9"/>
              </a:rPr>
              <a:t>https://github.com/Javgilavi/multitracker_sim_ws</a:t>
            </a:r>
            <a:br>
              <a:rPr lang="es" sz="900"/>
            </a:br>
            <a:r>
              <a:rPr lang="es" sz="900"/>
              <a:t>Branch: lidar_match</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47"/>
          <p:cNvGrpSpPr/>
          <p:nvPr/>
        </p:nvGrpSpPr>
        <p:grpSpPr>
          <a:xfrm>
            <a:off x="0" y="0"/>
            <a:ext cx="9144000" cy="5143493"/>
            <a:chOff x="0" y="0"/>
            <a:chExt cx="9144000" cy="5143493"/>
          </a:xfrm>
        </p:grpSpPr>
        <p:sp>
          <p:nvSpPr>
            <p:cNvPr id="655" name="Google Shape;655;p4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4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58" name="Google Shape;658;p4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59" name="Google Shape;65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60" name="Google Shape;660;p4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7. Remap Kalman Filter for LIDAR</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61" name="Google Shape;661;p4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62" name="Google Shape;662;p4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63" name="Google Shape;663;p4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step</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Adding LiDAR traces after match and low-pass filter to kalman update.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For that we’ll change </a:t>
            </a:r>
            <a:r>
              <a:rPr lang="es" sz="1600">
                <a:solidFill>
                  <a:schemeClr val="dk2"/>
                </a:solidFill>
              </a:rPr>
              <a:t>matrices</a:t>
            </a:r>
            <a:r>
              <a:rPr lang="es" sz="1600">
                <a:solidFill>
                  <a:schemeClr val="dk2"/>
                </a:solidFill>
              </a:rPr>
              <a:t> in funcion of ADS-B or LiDAR data.</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should the Kalman matrices for LiDAR be?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664" name="Google Shape;664;p47"/>
          <p:cNvPicPr preferRelativeResize="0"/>
          <p:nvPr/>
        </p:nvPicPr>
        <p:blipFill>
          <a:blip r:embed="rId6">
            <a:alphaModFix/>
          </a:blip>
          <a:stretch>
            <a:fillRect/>
          </a:stretch>
        </p:blipFill>
        <p:spPr>
          <a:xfrm>
            <a:off x="2631488" y="2706750"/>
            <a:ext cx="3085776" cy="1841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48"/>
          <p:cNvGrpSpPr/>
          <p:nvPr/>
        </p:nvGrpSpPr>
        <p:grpSpPr>
          <a:xfrm>
            <a:off x="0" y="0"/>
            <a:ext cx="9144000" cy="5143493"/>
            <a:chOff x="0" y="0"/>
            <a:chExt cx="9144000" cy="5143493"/>
          </a:xfrm>
        </p:grpSpPr>
        <p:sp>
          <p:nvSpPr>
            <p:cNvPr id="670" name="Google Shape;670;p4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4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73" name="Google Shape;673;p4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74" name="Google Shape;67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75" name="Google Shape;675;p4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7. Remap Kalman Filter for LIDAR - Solution</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76" name="Google Shape;676;p4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77" name="Google Shape;677;p4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grpSp>
        <p:nvGrpSpPr>
          <p:cNvPr id="678" name="Google Shape;678;p48"/>
          <p:cNvGrpSpPr/>
          <p:nvPr/>
        </p:nvGrpSpPr>
        <p:grpSpPr>
          <a:xfrm>
            <a:off x="5973450" y="3788013"/>
            <a:ext cx="2499000" cy="639000"/>
            <a:chOff x="789150" y="4148675"/>
            <a:chExt cx="2499000" cy="639000"/>
          </a:xfrm>
        </p:grpSpPr>
        <p:sp>
          <p:nvSpPr>
            <p:cNvPr id="679" name="Google Shape;679;p48"/>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680" name="Google Shape;680;p48"/>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681" name="Google Shape;681;p48"/>
          <p:cNvSpPr/>
          <p:nvPr/>
        </p:nvSpPr>
        <p:spPr>
          <a:xfrm>
            <a:off x="5554938" y="2668300"/>
            <a:ext cx="2917500" cy="88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lidar</a:t>
            </a:r>
            <a:endParaRPr sz="900"/>
          </a:p>
        </p:txBody>
      </p:sp>
      <p:pic>
        <p:nvPicPr>
          <p:cNvPr id="682" name="Google Shape;682;p48"/>
          <p:cNvPicPr preferRelativeResize="0"/>
          <p:nvPr/>
        </p:nvPicPr>
        <p:blipFill>
          <a:blip r:embed="rId8">
            <a:alphaModFix/>
          </a:blip>
          <a:stretch>
            <a:fillRect/>
          </a:stretch>
        </p:blipFill>
        <p:spPr>
          <a:xfrm>
            <a:off x="973574" y="1747975"/>
            <a:ext cx="4471716" cy="2724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49"/>
          <p:cNvGrpSpPr/>
          <p:nvPr/>
        </p:nvGrpSpPr>
        <p:grpSpPr>
          <a:xfrm>
            <a:off x="0" y="0"/>
            <a:ext cx="9144000" cy="5143493"/>
            <a:chOff x="0" y="0"/>
            <a:chExt cx="9144000" cy="5143493"/>
          </a:xfrm>
        </p:grpSpPr>
        <p:sp>
          <p:nvSpPr>
            <p:cNvPr id="688" name="Google Shape;688;p4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4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691" name="Google Shape;691;p4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692" name="Google Shape;69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93" name="Google Shape;693;p4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8. Upgrades and debugging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694" name="Google Shape;694;p4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695" name="Google Shape;695;p4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696" name="Google Shape;696;p49"/>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What more upgrades can we make?</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Change distance to a better model.</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Estimating velocity from LiDAR traces.</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Tune the threshold of matching and R matrices for ADS-B and LiDAR.</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697" name="Google Shape;697;p49"/>
          <p:cNvPicPr preferRelativeResize="0"/>
          <p:nvPr/>
        </p:nvPicPr>
        <p:blipFill rotWithShape="1">
          <a:blip r:embed="rId6">
            <a:alphaModFix/>
          </a:blip>
          <a:srcRect b="14615" l="15332" r="15102" t="18978"/>
          <a:stretch/>
        </p:blipFill>
        <p:spPr>
          <a:xfrm>
            <a:off x="3146375" y="2907500"/>
            <a:ext cx="2056000" cy="1308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50"/>
          <p:cNvGrpSpPr/>
          <p:nvPr/>
        </p:nvGrpSpPr>
        <p:grpSpPr>
          <a:xfrm>
            <a:off x="0" y="0"/>
            <a:ext cx="9144000" cy="5143493"/>
            <a:chOff x="0" y="0"/>
            <a:chExt cx="9144000" cy="5143493"/>
          </a:xfrm>
        </p:grpSpPr>
        <p:sp>
          <p:nvSpPr>
            <p:cNvPr id="703" name="Google Shape;703;p5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5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06" name="Google Shape;706;p5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07" name="Google Shape;70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50"/>
          <p:cNvSpPr txBox="1"/>
          <p:nvPr/>
        </p:nvSpPr>
        <p:spPr>
          <a:xfrm>
            <a:off x="10314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Conclusions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09" name="Google Shape;709;p50"/>
          <p:cNvSpPr txBox="1"/>
          <p:nvPr/>
        </p:nvSpPr>
        <p:spPr>
          <a:xfrm>
            <a:off x="896100" y="1183125"/>
            <a:ext cx="7777800" cy="29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Acquire knowledge on tracking, matching, and sensor data fusion.</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Leave with a simple multi-sensor, multi-obstacle tracking system for your use.</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You can further develop it to a higher level if you wish.</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Apply it to real-world scenarios based on your needs.</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Explore further improvements and research opportunities related to it.</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grpSp>
        <p:nvGrpSpPr>
          <p:cNvPr id="714" name="Google Shape;714;p51"/>
          <p:cNvGrpSpPr/>
          <p:nvPr/>
        </p:nvGrpSpPr>
        <p:grpSpPr>
          <a:xfrm>
            <a:off x="0" y="0"/>
            <a:ext cx="9144000" cy="5143493"/>
            <a:chOff x="0" y="0"/>
            <a:chExt cx="9144000" cy="5143493"/>
          </a:xfrm>
        </p:grpSpPr>
        <p:sp>
          <p:nvSpPr>
            <p:cNvPr id="715" name="Google Shape;715;p5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5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18" name="Google Shape;718;p5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19" name="Google Shape;71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20" name="Google Shape;720;p51"/>
          <p:cNvSpPr txBox="1"/>
          <p:nvPr/>
        </p:nvSpPr>
        <p:spPr>
          <a:xfrm>
            <a:off x="10314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Conclusions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721" name="Google Shape;721;p51"/>
          <p:cNvSpPr txBox="1"/>
          <p:nvPr/>
        </p:nvSpPr>
        <p:spPr>
          <a:xfrm>
            <a:off x="896100" y="1183125"/>
            <a:ext cx="77778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Now you have the power…</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722" name="Google Shape;722;p51"/>
          <p:cNvPicPr preferRelativeResize="0"/>
          <p:nvPr/>
        </p:nvPicPr>
        <p:blipFill>
          <a:blip r:embed="rId5">
            <a:alphaModFix/>
          </a:blip>
          <a:stretch>
            <a:fillRect/>
          </a:stretch>
        </p:blipFill>
        <p:spPr>
          <a:xfrm>
            <a:off x="2143125" y="1974650"/>
            <a:ext cx="4857750" cy="264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6"/>
          <p:cNvGrpSpPr/>
          <p:nvPr/>
        </p:nvGrpSpPr>
        <p:grpSpPr>
          <a:xfrm>
            <a:off x="0" y="0"/>
            <a:ext cx="9144000" cy="5143493"/>
            <a:chOff x="0" y="0"/>
            <a:chExt cx="9144000" cy="5143493"/>
          </a:xfrm>
        </p:grpSpPr>
        <p:sp>
          <p:nvSpPr>
            <p:cNvPr id="97" name="Google Shape;97;p16"/>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00" name="Google Shape;100;p16"/>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02" name="Google Shape;102;p16"/>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Who is Robotic Labs GRVC?</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sp>
        <p:nvSpPr>
          <p:cNvPr id="103" name="Google Shape;103;p16"/>
          <p:cNvSpPr txBox="1"/>
          <p:nvPr/>
        </p:nvSpPr>
        <p:spPr>
          <a:xfrm>
            <a:off x="415225" y="1588800"/>
            <a:ext cx="8057100" cy="3005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2"/>
              </a:buClr>
              <a:buSzPts val="1800"/>
              <a:buChar char="●"/>
            </a:pPr>
            <a:r>
              <a:rPr lang="es" sz="1300">
                <a:solidFill>
                  <a:schemeClr val="dk2"/>
                </a:solidFill>
              </a:rPr>
              <a:t>The </a:t>
            </a:r>
            <a:r>
              <a:rPr b="1" lang="es" sz="1300">
                <a:solidFill>
                  <a:schemeClr val="dk2"/>
                </a:solidFill>
              </a:rPr>
              <a:t>Robotics, Vision and Control Laboratory (GRVC)</a:t>
            </a:r>
            <a:r>
              <a:rPr lang="es" sz="1300">
                <a:solidFill>
                  <a:schemeClr val="dk2"/>
                </a:solidFill>
              </a:rPr>
              <a:t> includes over 50 members, with 10 professors from the Universities of Seville and Pablo de Olavide, alongside researchers and engineers. GRVC is recognized internationally in aerial robotics and unmanned aerial systems, combining research, technology development, and industry collaboration.</a:t>
            </a:r>
            <a:endParaRPr sz="1300">
              <a:solidFill>
                <a:schemeClr val="dk2"/>
              </a:solidFill>
            </a:endParaRPr>
          </a:p>
          <a:p>
            <a:pPr indent="-342900" lvl="0" marL="457200" rtl="0" algn="l">
              <a:lnSpc>
                <a:spcPct val="115000"/>
              </a:lnSpc>
              <a:spcBef>
                <a:spcPts val="0"/>
              </a:spcBef>
              <a:spcAft>
                <a:spcPts val="0"/>
              </a:spcAft>
              <a:buClr>
                <a:schemeClr val="dk2"/>
              </a:buClr>
              <a:buSzPts val="1800"/>
              <a:buChar char="●"/>
            </a:pPr>
            <a:r>
              <a:rPr lang="es" sz="1300">
                <a:solidFill>
                  <a:schemeClr val="dk2"/>
                </a:solidFill>
              </a:rPr>
              <a:t>Led by </a:t>
            </a:r>
            <a:r>
              <a:rPr b="1" lang="es" sz="1300">
                <a:solidFill>
                  <a:schemeClr val="dk2"/>
                </a:solidFill>
              </a:rPr>
              <a:t>Anibal Ollero</a:t>
            </a:r>
            <a:r>
              <a:rPr lang="es" sz="1300">
                <a:solidFill>
                  <a:schemeClr val="dk2"/>
                </a:solidFill>
              </a:rPr>
              <a:t>, GRVC secured the </a:t>
            </a:r>
            <a:r>
              <a:rPr b="1" lang="es" sz="1300">
                <a:solidFill>
                  <a:schemeClr val="dk2"/>
                </a:solidFill>
              </a:rPr>
              <a:t>ERC Advanced Grant GRIFFIN</a:t>
            </a:r>
            <a:r>
              <a:rPr lang="es" sz="1300">
                <a:solidFill>
                  <a:schemeClr val="dk2"/>
                </a:solidFill>
              </a:rPr>
              <a:t>, focusing on new aerial robotic systems with advanced flying, perching, and manipulation capabilities.</a:t>
            </a:r>
            <a:endParaRPr sz="1300">
              <a:solidFill>
                <a:schemeClr val="dk2"/>
              </a:solidFill>
            </a:endParaRPr>
          </a:p>
          <a:p>
            <a:pPr indent="-342900" lvl="0" marL="457200" rtl="0" algn="l">
              <a:lnSpc>
                <a:spcPct val="115000"/>
              </a:lnSpc>
              <a:spcBef>
                <a:spcPts val="0"/>
              </a:spcBef>
              <a:spcAft>
                <a:spcPts val="0"/>
              </a:spcAft>
              <a:buClr>
                <a:schemeClr val="dk2"/>
              </a:buClr>
              <a:buSzPts val="1800"/>
              <a:buChar char="●"/>
            </a:pPr>
            <a:r>
              <a:rPr lang="es" sz="1300">
                <a:solidFill>
                  <a:schemeClr val="dk2"/>
                </a:solidFill>
              </a:rPr>
              <a:t>In the last 5 years, GRVC members published over 170 works, including 60 papers in SCR Journals, authored or edited 20 books, and received 18 national and international awards. GRVC has produced 16 theses, 6 of which have won awards.</a:t>
            </a:r>
            <a:endParaRPr sz="1300">
              <a:solidFill>
                <a:schemeClr val="dk2"/>
              </a:solidFill>
            </a:endParaRPr>
          </a:p>
        </p:txBody>
      </p:sp>
      <p:pic>
        <p:nvPicPr>
          <p:cNvPr id="104" name="Google Shape;104;p16"/>
          <p:cNvPicPr preferRelativeResize="0"/>
          <p:nvPr/>
        </p:nvPicPr>
        <p:blipFill rotWithShape="1">
          <a:blip r:embed="rId5">
            <a:alphaModFix/>
          </a:blip>
          <a:srcRect b="0" l="0" r="0" t="12937"/>
          <a:stretch/>
        </p:blipFill>
        <p:spPr>
          <a:xfrm>
            <a:off x="6171025" y="422273"/>
            <a:ext cx="1297325" cy="1129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grpSp>
        <p:nvGrpSpPr>
          <p:cNvPr id="727" name="Google Shape;727;p52"/>
          <p:cNvGrpSpPr/>
          <p:nvPr/>
        </p:nvGrpSpPr>
        <p:grpSpPr>
          <a:xfrm>
            <a:off x="0" y="0"/>
            <a:ext cx="9144000" cy="5143493"/>
            <a:chOff x="0" y="0"/>
            <a:chExt cx="9144000" cy="5143493"/>
          </a:xfrm>
        </p:grpSpPr>
        <p:sp>
          <p:nvSpPr>
            <p:cNvPr id="728" name="Google Shape;728;p52"/>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52"/>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731" name="Google Shape;731;p52"/>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732" name="Google Shape;732;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733" name="Google Shape;733;p52"/>
          <p:cNvSpPr txBox="1"/>
          <p:nvPr/>
        </p:nvSpPr>
        <p:spPr>
          <a:xfrm>
            <a:off x="1625700" y="996300"/>
            <a:ext cx="58926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100">
                <a:solidFill>
                  <a:schemeClr val="dk2"/>
                </a:solidFill>
                <a:latin typeface="Merriweather Black"/>
                <a:ea typeface="Merriweather Black"/>
                <a:cs typeface="Merriweather Black"/>
                <a:sym typeface="Merriweather Black"/>
              </a:rPr>
              <a:t>Thanks for your </a:t>
            </a:r>
            <a:r>
              <a:rPr lang="es" sz="3100">
                <a:solidFill>
                  <a:schemeClr val="dk2"/>
                </a:solidFill>
                <a:latin typeface="Merriweather Black"/>
                <a:ea typeface="Merriweather Black"/>
                <a:cs typeface="Merriweather Black"/>
                <a:sym typeface="Merriweather Black"/>
              </a:rPr>
              <a:t>Attention!!!</a:t>
            </a:r>
            <a:endParaRPr sz="31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2100">
              <a:solidFill>
                <a:schemeClr val="dk2"/>
              </a:solidFill>
            </a:endParaRPr>
          </a:p>
        </p:txBody>
      </p:sp>
      <p:pic>
        <p:nvPicPr>
          <p:cNvPr id="734" name="Google Shape;734;p52"/>
          <p:cNvPicPr preferRelativeResize="0"/>
          <p:nvPr/>
        </p:nvPicPr>
        <p:blipFill rotWithShape="1">
          <a:blip r:embed="rId5">
            <a:alphaModFix/>
          </a:blip>
          <a:srcRect b="1797" l="0" r="0" t="0"/>
          <a:stretch/>
        </p:blipFill>
        <p:spPr>
          <a:xfrm>
            <a:off x="2195513" y="1826200"/>
            <a:ext cx="4752975" cy="237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17"/>
          <p:cNvGrpSpPr/>
          <p:nvPr/>
        </p:nvGrpSpPr>
        <p:grpSpPr>
          <a:xfrm>
            <a:off x="0" y="0"/>
            <a:ext cx="9144000" cy="5143493"/>
            <a:chOff x="0" y="0"/>
            <a:chExt cx="9144000" cy="5143493"/>
          </a:xfrm>
        </p:grpSpPr>
        <p:sp>
          <p:nvSpPr>
            <p:cNvPr id="110" name="Google Shape;110;p17"/>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13" name="Google Shape;113;p17"/>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14" name="Google Shape;11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15" name="Google Shape;115;p17"/>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Training steps</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16" name="Google Shape;116;p17"/>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17" name="Google Shape;117;p17"/>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18" name="Google Shape;118;p17"/>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Transform ADS-B tracks from global to local</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Track Cube1 from its ADS-B data using Kalman Filter</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Create a list to track all 3 cubes at the same time</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Strengthen the multitracker (random </a:t>
            </a:r>
            <a:r>
              <a:rPr lang="es" sz="1600">
                <a:solidFill>
                  <a:schemeClr val="dk2"/>
                </a:solidFill>
              </a:rPr>
              <a:t>disappearance</a:t>
            </a:r>
            <a:r>
              <a:rPr lang="es" sz="1600">
                <a:solidFill>
                  <a:schemeClr val="dk2"/>
                </a:solidFill>
              </a:rPr>
              <a:t>, low-pass filter, ...)</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Add LIDAR measurement using a driver to get tracks</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Matching of LIDAR tracks with obstacles in the list</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New matrix in Kalman Filter for LIDAR tracks</a:t>
            </a:r>
            <a:endParaRPr sz="1600">
              <a:solidFill>
                <a:schemeClr val="dk2"/>
              </a:solidFill>
            </a:endParaRPr>
          </a:p>
          <a:p>
            <a:pPr indent="-330200" lvl="0" marL="457200" marR="0" rtl="0" algn="l">
              <a:lnSpc>
                <a:spcPct val="100000"/>
              </a:lnSpc>
              <a:spcBef>
                <a:spcPts val="0"/>
              </a:spcBef>
              <a:spcAft>
                <a:spcPts val="0"/>
              </a:spcAft>
              <a:buClr>
                <a:schemeClr val="dk2"/>
              </a:buClr>
              <a:buSzPts val="1600"/>
              <a:buAutoNum type="arabicPeriod"/>
            </a:pPr>
            <a:r>
              <a:rPr lang="es" sz="1600">
                <a:solidFill>
                  <a:schemeClr val="dk2"/>
                </a:solidFill>
              </a:rPr>
              <a:t>Final testing and debugging</a:t>
            </a:r>
            <a:endParaRPr b="1" sz="1100">
              <a:solidFill>
                <a:schemeClr val="dk1"/>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grpSp>
        <p:nvGrpSpPr>
          <p:cNvPr id="119" name="Google Shape;119;p17"/>
          <p:cNvGrpSpPr/>
          <p:nvPr/>
        </p:nvGrpSpPr>
        <p:grpSpPr>
          <a:xfrm>
            <a:off x="5479438" y="3809250"/>
            <a:ext cx="2499000" cy="639000"/>
            <a:chOff x="789150" y="4148675"/>
            <a:chExt cx="2499000" cy="639000"/>
          </a:xfrm>
        </p:grpSpPr>
        <p:sp>
          <p:nvSpPr>
            <p:cNvPr id="120" name="Google Shape;120;p17"/>
            <p:cNvSpPr/>
            <p:nvPr/>
          </p:nvSpPr>
          <p:spPr>
            <a:xfrm>
              <a:off x="789150" y="4148675"/>
              <a:ext cx="2499000" cy="6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89999" rtl="0" algn="l">
                <a:spcBef>
                  <a:spcPts val="0"/>
                </a:spcBef>
                <a:spcAft>
                  <a:spcPts val="0"/>
                </a:spcAft>
                <a:buNone/>
              </a:pPr>
              <a:r>
                <a:rPr b="1" lang="es" sz="900"/>
                <a:t>Ask for any question or error !!! </a:t>
              </a:r>
              <a:endParaRPr b="1" sz="900"/>
            </a:p>
          </p:txBody>
        </p:sp>
        <p:pic>
          <p:nvPicPr>
            <p:cNvPr id="121" name="Google Shape;121;p17"/>
            <p:cNvPicPr preferRelativeResize="0"/>
            <p:nvPr/>
          </p:nvPicPr>
          <p:blipFill>
            <a:blip r:embed="rId6">
              <a:alphaModFix/>
            </a:blip>
            <a:stretch>
              <a:fillRect/>
            </a:stretch>
          </p:blipFill>
          <p:spPr>
            <a:xfrm>
              <a:off x="2765925" y="4243375"/>
              <a:ext cx="449600" cy="449600"/>
            </a:xfrm>
            <a:prstGeom prst="rect">
              <a:avLst/>
            </a:prstGeom>
            <a:noFill/>
            <a:ln>
              <a:noFill/>
            </a:ln>
          </p:spPr>
        </p:pic>
      </p:grpSp>
      <p:sp>
        <p:nvSpPr>
          <p:cNvPr id="122" name="Google Shape;122;p17"/>
          <p:cNvSpPr/>
          <p:nvPr/>
        </p:nvSpPr>
        <p:spPr>
          <a:xfrm>
            <a:off x="1165550" y="3687000"/>
            <a:ext cx="3188700" cy="88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a:t>GitHub:</a:t>
            </a:r>
            <a:endParaRPr/>
          </a:p>
          <a:p>
            <a:pPr indent="0" lvl="0" marL="179999" rtl="0" algn="l">
              <a:spcBef>
                <a:spcPts val="0"/>
              </a:spcBef>
              <a:spcAft>
                <a:spcPts val="0"/>
              </a:spcAft>
              <a:buNone/>
            </a:pPr>
            <a:r>
              <a:rPr lang="es" sz="900" u="sng">
                <a:solidFill>
                  <a:schemeClr val="hlink"/>
                </a:solidFill>
                <a:hlinkClick r:id="rId7"/>
              </a:rPr>
              <a:t>https://github.com/Javgilavi/multitracker_sim_ws</a:t>
            </a:r>
            <a:br>
              <a:rPr lang="es" sz="900"/>
            </a:br>
            <a:r>
              <a:rPr lang="es" sz="900"/>
              <a:t>Branch: bones</a:t>
            </a:r>
            <a:endParaRPr sz="900"/>
          </a:p>
          <a:p>
            <a:pPr indent="0" lvl="0" marL="179999" rtl="0" algn="l">
              <a:spcBef>
                <a:spcPts val="0"/>
              </a:spcBef>
              <a:spcAft>
                <a:spcPts val="0"/>
              </a:spcAft>
              <a:buNone/>
            </a:pPr>
            <a:r>
              <a:rPr i="1" lang="es" sz="800"/>
              <a:t>git clone --single-branch --branch &lt;branch_name&gt; &lt;repo_url&gt;</a:t>
            </a:r>
            <a:endParaRPr i="1"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18"/>
          <p:cNvGrpSpPr/>
          <p:nvPr/>
        </p:nvGrpSpPr>
        <p:grpSpPr>
          <a:xfrm>
            <a:off x="0" y="0"/>
            <a:ext cx="9144000" cy="5143493"/>
            <a:chOff x="0" y="0"/>
            <a:chExt cx="9144000" cy="5143493"/>
          </a:xfrm>
        </p:grpSpPr>
        <p:sp>
          <p:nvSpPr>
            <p:cNvPr id="128" name="Google Shape;128;p18"/>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8"/>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31" name="Google Shape;131;p18"/>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32" name="Google Shape;13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33" name="Google Shape;133;p18"/>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34" name="Google Shape;134;p18"/>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35" name="Google Shape;135;p18"/>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36" name="Google Shape;136;p18"/>
          <p:cNvSpPr txBox="1"/>
          <p:nvPr/>
        </p:nvSpPr>
        <p:spPr>
          <a:xfrm>
            <a:off x="896100" y="12107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e</a:t>
            </a:r>
            <a:r>
              <a:rPr lang="es" sz="1600">
                <a:solidFill>
                  <a:schemeClr val="dk2"/>
                </a:solidFill>
              </a:rPr>
              <a:t>nvironment</a:t>
            </a:r>
            <a:r>
              <a:rPr lang="es" sz="1600">
                <a:solidFill>
                  <a:schemeClr val="dk2"/>
                </a:solidFill>
              </a:rPr>
              <a:t> to </a:t>
            </a:r>
            <a:r>
              <a:rPr lang="es" sz="1600">
                <a:solidFill>
                  <a:schemeClr val="dk2"/>
                </a:solidFill>
              </a:rPr>
              <a:t>develop</a:t>
            </a:r>
            <a:r>
              <a:rPr lang="es" sz="1600">
                <a:solidFill>
                  <a:schemeClr val="dk2"/>
                </a:solidFill>
              </a:rPr>
              <a:t> and test our tracking system.</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Sensors: ADS-B and LiDAR.</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137" name="Google Shape;137;p18"/>
          <p:cNvPicPr preferRelativeResize="0"/>
          <p:nvPr/>
        </p:nvPicPr>
        <p:blipFill>
          <a:blip r:embed="rId6">
            <a:alphaModFix/>
          </a:blip>
          <a:stretch>
            <a:fillRect/>
          </a:stretch>
        </p:blipFill>
        <p:spPr>
          <a:xfrm>
            <a:off x="2025224" y="2116000"/>
            <a:ext cx="5093549" cy="2875201"/>
          </a:xfrm>
          <a:prstGeom prst="rect">
            <a:avLst/>
          </a:prstGeom>
          <a:noFill/>
          <a:ln>
            <a:noFill/>
          </a:ln>
        </p:spPr>
      </p:pic>
      <p:cxnSp>
        <p:nvCxnSpPr>
          <p:cNvPr id="138" name="Google Shape;138;p18"/>
          <p:cNvCxnSpPr/>
          <p:nvPr/>
        </p:nvCxnSpPr>
        <p:spPr>
          <a:xfrm flipH="1">
            <a:off x="5448125" y="3783175"/>
            <a:ext cx="2007600" cy="6900"/>
          </a:xfrm>
          <a:prstGeom prst="straightConnector1">
            <a:avLst/>
          </a:prstGeom>
          <a:noFill/>
          <a:ln cap="flat" cmpd="sng" w="9525">
            <a:solidFill>
              <a:srgbClr val="FF0000"/>
            </a:solidFill>
            <a:prstDash val="solid"/>
            <a:round/>
            <a:headEnd len="med" w="med" type="none"/>
            <a:tailEnd len="med" w="med" type="triangle"/>
          </a:ln>
        </p:spPr>
      </p:cxnSp>
      <p:sp>
        <p:nvSpPr>
          <p:cNvPr id="139" name="Google Shape;139;p18"/>
          <p:cNvSpPr/>
          <p:nvPr/>
        </p:nvSpPr>
        <p:spPr>
          <a:xfrm>
            <a:off x="7455725" y="3651625"/>
            <a:ext cx="10107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2"/>
                </a:solidFill>
              </a:rPr>
              <a:t>Obstacles</a:t>
            </a:r>
            <a:endParaRPr/>
          </a:p>
        </p:txBody>
      </p:sp>
      <p:cxnSp>
        <p:nvCxnSpPr>
          <p:cNvPr id="140" name="Google Shape;140;p18"/>
          <p:cNvCxnSpPr/>
          <p:nvPr/>
        </p:nvCxnSpPr>
        <p:spPr>
          <a:xfrm rot="10800000">
            <a:off x="5060325" y="2976750"/>
            <a:ext cx="2540700" cy="6900"/>
          </a:xfrm>
          <a:prstGeom prst="straightConnector1">
            <a:avLst/>
          </a:prstGeom>
          <a:noFill/>
          <a:ln cap="flat" cmpd="sng" w="9525">
            <a:solidFill>
              <a:srgbClr val="FF0000"/>
            </a:solidFill>
            <a:prstDash val="solid"/>
            <a:round/>
            <a:headEnd len="med" w="med" type="none"/>
            <a:tailEnd len="med" w="med" type="triangle"/>
          </a:ln>
        </p:spPr>
      </p:cxnSp>
      <p:sp>
        <p:nvSpPr>
          <p:cNvPr id="141" name="Google Shape;141;p18"/>
          <p:cNvSpPr/>
          <p:nvPr/>
        </p:nvSpPr>
        <p:spPr>
          <a:xfrm>
            <a:off x="7455725" y="2845200"/>
            <a:ext cx="1010700" cy="2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2"/>
                </a:solidFill>
              </a:rPr>
              <a:t>Drone</a:t>
            </a:r>
            <a:endParaRPr/>
          </a:p>
        </p:txBody>
      </p:sp>
      <p:sp>
        <p:nvSpPr>
          <p:cNvPr id="142" name="Google Shape;142;p18"/>
          <p:cNvSpPr/>
          <p:nvPr/>
        </p:nvSpPr>
        <p:spPr>
          <a:xfrm>
            <a:off x="5365025" y="3454375"/>
            <a:ext cx="83100" cy="6645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19"/>
          <p:cNvGrpSpPr/>
          <p:nvPr/>
        </p:nvGrpSpPr>
        <p:grpSpPr>
          <a:xfrm>
            <a:off x="0" y="0"/>
            <a:ext cx="9144000" cy="5143493"/>
            <a:chOff x="0" y="0"/>
            <a:chExt cx="9144000" cy="5143493"/>
          </a:xfrm>
        </p:grpSpPr>
        <p:sp>
          <p:nvSpPr>
            <p:cNvPr id="148" name="Google Shape;148;p19"/>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9"/>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51" name="Google Shape;151;p19"/>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52" name="Google Shape;15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53" name="Google Shape;153;p19"/>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54" name="Google Shape;154;p19"/>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55" name="Google Shape;155;p19"/>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56" name="Google Shape;156;p19"/>
          <p:cNvSpPr txBox="1"/>
          <p:nvPr/>
        </p:nvSpPr>
        <p:spPr>
          <a:xfrm>
            <a:off x="896100" y="10583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How to start simulator:</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s" sz="1600">
                <a:solidFill>
                  <a:schemeClr val="dk2"/>
                </a:solidFill>
              </a:rPr>
              <a:t>Topics</a:t>
            </a:r>
            <a:r>
              <a:rPr lang="es" sz="1600">
                <a:solidFill>
                  <a:schemeClr val="dk2"/>
                </a:solidFill>
              </a:rPr>
              <a:t>:</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157" name="Google Shape;157;p19"/>
          <p:cNvSpPr/>
          <p:nvPr/>
        </p:nvSpPr>
        <p:spPr>
          <a:xfrm>
            <a:off x="2045700" y="1858650"/>
            <a:ext cx="5052600" cy="112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6600" lvl="0" marL="410400" rtl="0" algn="just">
              <a:spcBef>
                <a:spcPts val="0"/>
              </a:spcBef>
              <a:spcAft>
                <a:spcPts val="0"/>
              </a:spcAft>
              <a:buSzPts val="1200"/>
              <a:buAutoNum type="arabicPeriod"/>
            </a:pPr>
            <a:r>
              <a:rPr lang="es" sz="1200"/>
              <a:t>Compile the workspace: </a:t>
            </a:r>
            <a:r>
              <a:rPr b="1" lang="es" sz="1200"/>
              <a:t>colcon build</a:t>
            </a:r>
            <a:endParaRPr b="1" sz="1200"/>
          </a:p>
          <a:p>
            <a:pPr indent="-306600" lvl="0" marL="410400" rtl="0" algn="just">
              <a:spcBef>
                <a:spcPts val="0"/>
              </a:spcBef>
              <a:spcAft>
                <a:spcPts val="0"/>
              </a:spcAft>
              <a:buSzPts val="1200"/>
              <a:buAutoNum type="arabicPeriod"/>
            </a:pPr>
            <a:r>
              <a:rPr lang="es" sz="1200"/>
              <a:t>Source the program: </a:t>
            </a:r>
            <a:r>
              <a:rPr b="1" lang="es" sz="1200"/>
              <a:t>source install/setup.bash</a:t>
            </a:r>
            <a:endParaRPr b="1" sz="1200"/>
          </a:p>
          <a:p>
            <a:pPr indent="-306600" lvl="0" marL="410400" rtl="0" algn="just">
              <a:spcBef>
                <a:spcPts val="0"/>
              </a:spcBef>
              <a:spcAft>
                <a:spcPts val="0"/>
              </a:spcAft>
              <a:buSzPts val="1200"/>
              <a:buAutoNum type="arabicPeriod"/>
            </a:pPr>
            <a:r>
              <a:rPr lang="es" sz="1200"/>
              <a:t>Run launcher: </a:t>
            </a:r>
            <a:r>
              <a:rPr b="1" lang="es" sz="1200"/>
              <a:t>ros2 launch drone_sim drone_world_launch.py</a:t>
            </a:r>
            <a:endParaRPr b="1" sz="1200"/>
          </a:p>
        </p:txBody>
      </p:sp>
      <p:sp>
        <p:nvSpPr>
          <p:cNvPr id="158" name="Google Shape;158;p19"/>
          <p:cNvSpPr/>
          <p:nvPr/>
        </p:nvSpPr>
        <p:spPr>
          <a:xfrm>
            <a:off x="1389150" y="3506400"/>
            <a:ext cx="6365700" cy="112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s" sz="1100">
                <a:solidFill>
                  <a:schemeClr val="dk1"/>
                </a:solidFill>
              </a:rPr>
              <a:t>/drone/state</a:t>
            </a:r>
            <a:r>
              <a:rPr lang="es" sz="1100">
                <a:solidFill>
                  <a:schemeClr val="dk1"/>
                </a:solidFill>
              </a:rPr>
              <a:t>: Publishes the state of the drone with type </a:t>
            </a:r>
            <a:r>
              <a:rPr b="1" lang="es" sz="1100">
                <a:solidFill>
                  <a:schemeClr val="dk1"/>
                </a:solidFill>
              </a:rPr>
              <a:t>Adsb.msg</a:t>
            </a:r>
            <a:r>
              <a:rPr lang="es" sz="1100">
                <a:solidFill>
                  <a:schemeClr val="dk1"/>
                </a:solidFill>
              </a:rPr>
              <a:t>. See inside “sim_msgs”.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/cube/state</a:t>
            </a:r>
            <a:r>
              <a:rPr lang="es" sz="1100">
                <a:solidFill>
                  <a:schemeClr val="dk1"/>
                </a:solidFill>
              </a:rPr>
              <a:t>: Publishes the state of the cubes</a:t>
            </a:r>
            <a:r>
              <a:rPr lang="es" sz="1100">
                <a:solidFill>
                  <a:schemeClr val="dk1"/>
                </a:solidFill>
              </a:rPr>
              <a:t>with type </a:t>
            </a:r>
            <a:r>
              <a:rPr b="1" lang="es" sz="1100">
                <a:solidFill>
                  <a:schemeClr val="dk1"/>
                </a:solidFill>
              </a:rPr>
              <a:t>Adsb.msg</a:t>
            </a:r>
            <a:r>
              <a:rPr lang="e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/drone/laser/scan</a:t>
            </a:r>
            <a:r>
              <a:rPr lang="es" sz="1100">
                <a:solidFill>
                  <a:schemeClr val="dk1"/>
                </a:solidFill>
              </a:rPr>
              <a:t>: If the LIDAR is used, it publishes the sensor data in </a:t>
            </a:r>
            <a:r>
              <a:rPr b="1" lang="es" sz="1100">
                <a:solidFill>
                  <a:schemeClr val="dk1"/>
                </a:solidFill>
              </a:rPr>
              <a:t>PointCloud</a:t>
            </a:r>
            <a:r>
              <a:rPr lang="es" sz="1100">
                <a:solidFill>
                  <a:schemeClr val="dk1"/>
                </a:solidFill>
              </a:rPr>
              <a:t> format.</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0"/>
          <p:cNvGrpSpPr/>
          <p:nvPr/>
        </p:nvGrpSpPr>
        <p:grpSpPr>
          <a:xfrm>
            <a:off x="0" y="0"/>
            <a:ext cx="9144000" cy="5143493"/>
            <a:chOff x="0" y="0"/>
            <a:chExt cx="9144000" cy="5143493"/>
          </a:xfrm>
        </p:grpSpPr>
        <p:sp>
          <p:nvSpPr>
            <p:cNvPr id="164" name="Google Shape;164;p20"/>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0"/>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67" name="Google Shape;167;p20"/>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68" name="Google Shape;16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69" name="Google Shape;169;p20"/>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GAZEBO Simulator for the training</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70" name="Google Shape;170;p20"/>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71" name="Google Shape;171;p20"/>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72" name="Google Shape;172;p20"/>
          <p:cNvSpPr txBox="1"/>
          <p:nvPr/>
        </p:nvSpPr>
        <p:spPr>
          <a:xfrm>
            <a:off x="896100" y="12107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Nodes for cube and/or drone movement</a:t>
            </a:r>
            <a:r>
              <a:rPr lang="es" sz="1600">
                <a:solidFill>
                  <a:schemeClr val="dk2"/>
                </a:solidFill>
              </a:rPr>
              <a:t>:</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457200" marR="0" rtl="0" algn="l">
              <a:lnSpc>
                <a:spcPct val="100000"/>
              </a:lnSpc>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sp>
        <p:nvSpPr>
          <p:cNvPr id="173" name="Google Shape;173;p20"/>
          <p:cNvSpPr/>
          <p:nvPr/>
        </p:nvSpPr>
        <p:spPr>
          <a:xfrm>
            <a:off x="2780850" y="1952163"/>
            <a:ext cx="35823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Random xy movement of the 3 cubes with</a:t>
            </a:r>
            <a:endParaRPr sz="1200"/>
          </a:p>
          <a:p>
            <a:pPr indent="0" lvl="0" marL="0" rtl="0" algn="ctr">
              <a:spcBef>
                <a:spcPts val="0"/>
              </a:spcBef>
              <a:spcAft>
                <a:spcPts val="0"/>
              </a:spcAft>
              <a:buNone/>
            </a:pPr>
            <a:r>
              <a:rPr b="1" lang="es" sz="1200"/>
              <a:t>ros2 run drone_sim cube_mover</a:t>
            </a:r>
            <a:endParaRPr b="1" sz="1200"/>
          </a:p>
        </p:txBody>
      </p:sp>
      <p:sp>
        <p:nvSpPr>
          <p:cNvPr id="174" name="Google Shape;174;p20"/>
          <p:cNvSpPr/>
          <p:nvPr/>
        </p:nvSpPr>
        <p:spPr>
          <a:xfrm>
            <a:off x="2780850" y="3094438"/>
            <a:ext cx="35823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t>Random xy movement of the drone with</a:t>
            </a:r>
            <a:endParaRPr sz="1200"/>
          </a:p>
          <a:p>
            <a:pPr indent="0" lvl="0" marL="0" rtl="0" algn="ctr">
              <a:spcBef>
                <a:spcPts val="0"/>
              </a:spcBef>
              <a:spcAft>
                <a:spcPts val="0"/>
              </a:spcAft>
              <a:buNone/>
            </a:pPr>
            <a:r>
              <a:rPr b="1" lang="es" sz="1200"/>
              <a:t>ros2 run drone_sim drone_mover</a:t>
            </a:r>
            <a:endParaRPr b="1" sz="1200"/>
          </a:p>
        </p:txBody>
      </p:sp>
      <p:sp>
        <p:nvSpPr>
          <p:cNvPr id="175" name="Google Shape;175;p20"/>
          <p:cNvSpPr/>
          <p:nvPr/>
        </p:nvSpPr>
        <p:spPr>
          <a:xfrm>
            <a:off x="5821900" y="4292025"/>
            <a:ext cx="2589000" cy="66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b="1" lang="es" sz="1200"/>
              <a:t>LET’S SEE RESULT IN RVIZ!!!</a:t>
            </a:r>
            <a:endParaRPr b="1"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1"/>
          <p:cNvGrpSpPr/>
          <p:nvPr/>
        </p:nvGrpSpPr>
        <p:grpSpPr>
          <a:xfrm>
            <a:off x="0" y="0"/>
            <a:ext cx="9144000" cy="5143493"/>
            <a:chOff x="0" y="0"/>
            <a:chExt cx="9144000" cy="5143493"/>
          </a:xfrm>
        </p:grpSpPr>
        <p:sp>
          <p:nvSpPr>
            <p:cNvPr id="181" name="Google Shape;181;p21"/>
            <p:cNvSpPr/>
            <p:nvPr/>
          </p:nvSpPr>
          <p:spPr>
            <a:xfrm>
              <a:off x="0" y="4597475"/>
              <a:ext cx="4579200" cy="546000"/>
            </a:xfrm>
            <a:prstGeom prst="rtTriangle">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rot="10800000">
              <a:off x="4564800" y="0"/>
              <a:ext cx="4579200" cy="546000"/>
            </a:xfrm>
            <a:prstGeom prst="rtTriangl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1"/>
            <p:cNvPicPr preferRelativeResize="0"/>
            <p:nvPr/>
          </p:nvPicPr>
          <p:blipFill>
            <a:blip r:embed="rId3">
              <a:alphaModFix amt="61000"/>
            </a:blip>
            <a:stretch>
              <a:fillRect/>
            </a:stretch>
          </p:blipFill>
          <p:spPr>
            <a:xfrm>
              <a:off x="0" y="0"/>
              <a:ext cx="509300" cy="908886"/>
            </a:xfrm>
            <a:prstGeom prst="rect">
              <a:avLst/>
            </a:prstGeom>
            <a:noFill/>
            <a:ln>
              <a:noFill/>
            </a:ln>
          </p:spPr>
        </p:pic>
        <p:pic>
          <p:nvPicPr>
            <p:cNvPr id="184" name="Google Shape;184;p21"/>
            <p:cNvPicPr preferRelativeResize="0"/>
            <p:nvPr/>
          </p:nvPicPr>
          <p:blipFill>
            <a:blip r:embed="rId4">
              <a:alphaModFix/>
            </a:blip>
            <a:stretch>
              <a:fillRect/>
            </a:stretch>
          </p:blipFill>
          <p:spPr>
            <a:xfrm>
              <a:off x="8634693" y="4201043"/>
              <a:ext cx="509300" cy="942450"/>
            </a:xfrm>
            <a:prstGeom prst="rect">
              <a:avLst/>
            </a:prstGeom>
            <a:noFill/>
            <a:ln>
              <a:noFill/>
            </a:ln>
          </p:spPr>
        </p:pic>
      </p:grpSp>
      <p:sp>
        <p:nvSpPr>
          <p:cNvPr id="185" name="Google Shape;1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6" name="Google Shape;186;p21"/>
          <p:cNvSpPr txBox="1"/>
          <p:nvPr/>
        </p:nvSpPr>
        <p:spPr>
          <a:xfrm>
            <a:off x="1107625" y="623025"/>
            <a:ext cx="61335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chemeClr val="dk2"/>
                </a:solidFill>
                <a:latin typeface="Merriweather Black"/>
                <a:ea typeface="Merriweather Black"/>
                <a:cs typeface="Merriweather Black"/>
                <a:sym typeface="Merriweather Black"/>
              </a:rPr>
              <a:t>1. </a:t>
            </a:r>
            <a:r>
              <a:rPr lang="es" sz="2200">
                <a:solidFill>
                  <a:schemeClr val="dk2"/>
                </a:solidFill>
                <a:latin typeface="Merriweather Black"/>
                <a:ea typeface="Merriweather Black"/>
                <a:cs typeface="Merriweather Black"/>
                <a:sym typeface="Merriweather Black"/>
              </a:rPr>
              <a:t>Transform global to local</a:t>
            </a:r>
            <a:endParaRPr sz="2200">
              <a:solidFill>
                <a:schemeClr val="dk2"/>
              </a:solidFill>
              <a:latin typeface="Merriweather Black"/>
              <a:ea typeface="Merriweather Black"/>
              <a:cs typeface="Merriweather Black"/>
              <a:sym typeface="Merriweather Black"/>
            </a:endParaRPr>
          </a:p>
          <a:p>
            <a:pPr indent="0" lvl="0" marL="457200" rtl="0" algn="l">
              <a:spcBef>
                <a:spcPts val="0"/>
              </a:spcBef>
              <a:spcAft>
                <a:spcPts val="0"/>
              </a:spcAft>
              <a:buNone/>
            </a:pPr>
            <a:r>
              <a:t/>
            </a:r>
            <a:endParaRPr sz="1800">
              <a:solidFill>
                <a:schemeClr val="dk2"/>
              </a:solidFill>
            </a:endParaRPr>
          </a:p>
        </p:txBody>
      </p:sp>
      <p:pic>
        <p:nvPicPr>
          <p:cNvPr id="187" name="Google Shape;187;p21"/>
          <p:cNvPicPr preferRelativeResize="0"/>
          <p:nvPr/>
        </p:nvPicPr>
        <p:blipFill>
          <a:blip r:embed="rId5">
            <a:alphaModFix/>
          </a:blip>
          <a:stretch>
            <a:fillRect/>
          </a:stretch>
        </p:blipFill>
        <p:spPr>
          <a:xfrm>
            <a:off x="6918624" y="542325"/>
            <a:ext cx="1686024" cy="449600"/>
          </a:xfrm>
          <a:prstGeom prst="rect">
            <a:avLst/>
          </a:prstGeom>
          <a:noFill/>
          <a:ln>
            <a:noFill/>
          </a:ln>
        </p:spPr>
      </p:pic>
      <p:sp>
        <p:nvSpPr>
          <p:cNvPr id="188" name="Google Shape;188;p21"/>
          <p:cNvSpPr txBox="1"/>
          <p:nvPr/>
        </p:nvSpPr>
        <p:spPr>
          <a:xfrm>
            <a:off x="896100" y="1183125"/>
            <a:ext cx="7777800" cy="3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457200" rtl="0" algn="l">
              <a:spcBef>
                <a:spcPts val="0"/>
              </a:spcBef>
              <a:spcAft>
                <a:spcPts val="0"/>
              </a:spcAft>
              <a:buNone/>
            </a:pPr>
            <a:r>
              <a:t/>
            </a:r>
            <a:endParaRPr sz="1700">
              <a:solidFill>
                <a:schemeClr val="dk2"/>
              </a:solidFill>
            </a:endParaRPr>
          </a:p>
        </p:txBody>
      </p:sp>
      <p:sp>
        <p:nvSpPr>
          <p:cNvPr id="189" name="Google Shape;189;p21"/>
          <p:cNvSpPr txBox="1"/>
          <p:nvPr/>
        </p:nvSpPr>
        <p:spPr>
          <a:xfrm>
            <a:off x="896100" y="1183125"/>
            <a:ext cx="7777800" cy="30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Easy first step</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ADS-B data from Cube1 is </a:t>
            </a:r>
            <a:r>
              <a:rPr lang="es" sz="1600">
                <a:solidFill>
                  <a:schemeClr val="dk2"/>
                </a:solidFill>
              </a:rPr>
              <a:t>referred</a:t>
            </a:r>
            <a:r>
              <a:rPr lang="es" sz="1600">
                <a:solidFill>
                  <a:schemeClr val="dk2"/>
                </a:solidFill>
              </a:rPr>
              <a:t> to the origin axis of GAZEBO.</a:t>
            </a:r>
            <a:endParaRPr sz="1600">
              <a:solidFill>
                <a:schemeClr val="dk2"/>
              </a:solidFill>
            </a:endParaRPr>
          </a:p>
          <a:p>
            <a:pPr indent="-330200" lvl="0" marL="457200" marR="0" rtl="0" algn="l">
              <a:lnSpc>
                <a:spcPct val="100000"/>
              </a:lnSpc>
              <a:spcBef>
                <a:spcPts val="0"/>
              </a:spcBef>
              <a:spcAft>
                <a:spcPts val="0"/>
              </a:spcAft>
              <a:buClr>
                <a:schemeClr val="dk2"/>
              </a:buClr>
              <a:buSzPts val="1600"/>
              <a:buChar char="●"/>
            </a:pPr>
            <a:r>
              <a:rPr lang="es" sz="1600">
                <a:solidFill>
                  <a:schemeClr val="dk2"/>
                </a:solidFill>
              </a:rPr>
              <a:t>Transform them relative to the drone state</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a:p>
            <a:pPr indent="0" lvl="0" marL="457200" rtl="0" algn="l">
              <a:spcBef>
                <a:spcPts val="0"/>
              </a:spcBef>
              <a:spcAft>
                <a:spcPts val="0"/>
              </a:spcAft>
              <a:buNone/>
            </a:pPr>
            <a:r>
              <a:t/>
            </a:r>
            <a:endParaRPr sz="1600">
              <a:solidFill>
                <a:schemeClr val="dk2"/>
              </a:solidFill>
            </a:endParaRPr>
          </a:p>
        </p:txBody>
      </p:sp>
      <p:pic>
        <p:nvPicPr>
          <p:cNvPr id="190" name="Google Shape;190;p21"/>
          <p:cNvPicPr preferRelativeResize="0"/>
          <p:nvPr/>
        </p:nvPicPr>
        <p:blipFill>
          <a:blip r:embed="rId6">
            <a:alphaModFix/>
          </a:blip>
          <a:stretch>
            <a:fillRect/>
          </a:stretch>
        </p:blipFill>
        <p:spPr>
          <a:xfrm>
            <a:off x="1144437" y="2571750"/>
            <a:ext cx="3926275" cy="1979425"/>
          </a:xfrm>
          <a:prstGeom prst="rect">
            <a:avLst/>
          </a:prstGeom>
          <a:noFill/>
          <a:ln>
            <a:noFill/>
          </a:ln>
        </p:spPr>
      </p:pic>
      <p:sp>
        <p:nvSpPr>
          <p:cNvPr id="191" name="Google Shape;191;p21"/>
          <p:cNvSpPr/>
          <p:nvPr/>
        </p:nvSpPr>
        <p:spPr>
          <a:xfrm>
            <a:off x="6207625" y="2492200"/>
            <a:ext cx="1365600" cy="197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800">
                <a:solidFill>
                  <a:schemeClr val="dk2"/>
                </a:solidFill>
              </a:rPr>
              <a:t>State</a:t>
            </a:r>
            <a:r>
              <a:rPr lang="es" sz="800">
                <a:solidFill>
                  <a:schemeClr val="dk2"/>
                </a:solidFill>
              </a:rPr>
              <a:t>:</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Position: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Orientation:</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W</a:t>
            </a:r>
            <a:endParaRPr sz="800">
              <a:solidFill>
                <a:schemeClr val="dk2"/>
              </a:solidFill>
            </a:endParaRPr>
          </a:p>
          <a:p>
            <a:pPr indent="-279400" lvl="0" marL="457200" rtl="0" algn="l">
              <a:spcBef>
                <a:spcPts val="0"/>
              </a:spcBef>
              <a:spcAft>
                <a:spcPts val="0"/>
              </a:spcAft>
              <a:buClr>
                <a:schemeClr val="dk2"/>
              </a:buClr>
              <a:buSzPts val="800"/>
              <a:buChar char="●"/>
            </a:pPr>
            <a:r>
              <a:rPr lang="es" sz="800">
                <a:solidFill>
                  <a:schemeClr val="dk2"/>
                </a:solidFill>
              </a:rPr>
              <a:t>Velocity: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X</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Y</a:t>
            </a:r>
            <a:endParaRPr sz="800">
              <a:solidFill>
                <a:schemeClr val="dk2"/>
              </a:solidFill>
            </a:endParaRPr>
          </a:p>
          <a:p>
            <a:pPr indent="-279400" lvl="1" marL="914400" rtl="0" algn="l">
              <a:spcBef>
                <a:spcPts val="0"/>
              </a:spcBef>
              <a:spcAft>
                <a:spcPts val="0"/>
              </a:spcAft>
              <a:buClr>
                <a:schemeClr val="dk2"/>
              </a:buClr>
              <a:buSzPts val="800"/>
              <a:buChar char="○"/>
            </a:pPr>
            <a:r>
              <a:rPr lang="es" sz="800">
                <a:solidFill>
                  <a:schemeClr val="dk2"/>
                </a:solidFill>
              </a:rPr>
              <a:t>Z</a:t>
            </a:r>
            <a:endParaRPr/>
          </a:p>
        </p:txBody>
      </p:sp>
      <p:sp>
        <p:nvSpPr>
          <p:cNvPr id="192" name="Google Shape;192;p21"/>
          <p:cNvSpPr/>
          <p:nvPr/>
        </p:nvSpPr>
        <p:spPr>
          <a:xfrm>
            <a:off x="974100" y="2440450"/>
            <a:ext cx="4314900" cy="208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